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Fira Sans" panose="020B0503050000020004" pitchFamily="34" charset="0"/>
      <p:regular r:id="rId11"/>
    </p:embeddedFont>
    <p:embeddedFont>
      <p:font typeface="Mont Bold" panose="020B0604020202020204" charset="0"/>
      <p:regular r:id="rId12"/>
    </p:embeddedFont>
    <p:embeddedFont>
      <p:font typeface="Montserrat Classic" panose="020B0604020202020204" charset="0"/>
      <p:regular r:id="rId13"/>
    </p:embeddedFont>
    <p:embeddedFont>
      <p:font typeface="Montserrat Classic Bold" panose="020B0604020202020204" charset="0"/>
      <p:regular r:id="rId14"/>
    </p:embeddedFont>
    <p:embeddedFont>
      <p:font typeface="Montserrat Semi-Bold" panose="020B0604020202020204" charset="0"/>
      <p:regular r:id="rId15"/>
    </p:embeddedFont>
    <p:embeddedFont>
      <p:font typeface="Montserrat Semi-Bold Italic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9" d="100"/>
          <a:sy n="59" d="100"/>
        </p:scale>
        <p:origin x="75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9595612" y="-2725954"/>
            <a:ext cx="15015923" cy="8573599"/>
          </a:xfrm>
          <a:custGeom>
            <a:avLst/>
            <a:gdLst/>
            <a:ahLst/>
            <a:cxnLst/>
            <a:rect l="l" t="t" r="r" b="b"/>
            <a:pathLst>
              <a:path w="15015923" h="8573599">
                <a:moveTo>
                  <a:pt x="0" y="0"/>
                </a:moveTo>
                <a:lnTo>
                  <a:pt x="15015924" y="0"/>
                </a:lnTo>
                <a:lnTo>
                  <a:pt x="15015924" y="8573599"/>
                </a:lnTo>
                <a:lnTo>
                  <a:pt x="0" y="8573599"/>
                </a:lnTo>
                <a:lnTo>
                  <a:pt x="0" y="0"/>
                </a:lnTo>
                <a:close/>
              </a:path>
            </a:pathLst>
          </a:custGeom>
          <a:blipFill>
            <a:blip r:embed="rId2">
              <a:extLst>
                <a:ext uri="{96DAC541-7B7A-43D3-8B79-37D633B846F1}">
                  <asvg:svgBlip xmlns:asvg="http://schemas.microsoft.com/office/drawing/2016/SVG/main" r:embed="rId3"/>
                </a:ext>
              </a:extLst>
            </a:blip>
            <a:stretch>
              <a:fillRect t="-51576"/>
            </a:stretch>
          </a:blipFill>
        </p:spPr>
        <p:txBody>
          <a:bodyPr/>
          <a:lstStyle/>
          <a:p>
            <a:endParaRPr lang="en-US"/>
          </a:p>
        </p:txBody>
      </p:sp>
      <p:grpSp>
        <p:nvGrpSpPr>
          <p:cNvPr id="3" name="Group 3"/>
          <p:cNvGrpSpPr/>
          <p:nvPr/>
        </p:nvGrpSpPr>
        <p:grpSpPr>
          <a:xfrm>
            <a:off x="9917588" y="5847645"/>
            <a:ext cx="13567508" cy="11750728"/>
            <a:chOff x="0" y="0"/>
            <a:chExt cx="6202680" cy="5372100"/>
          </a:xfrm>
        </p:grpSpPr>
        <p:sp>
          <p:nvSpPr>
            <p:cNvPr id="4" name="Freeform 4"/>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19787B"/>
            </a:solidFill>
          </p:spPr>
          <p:txBody>
            <a:bodyPr/>
            <a:lstStyle/>
            <a:p>
              <a:endParaRPr lang="en-US"/>
            </a:p>
          </p:txBody>
        </p:sp>
      </p:grpSp>
      <p:sp>
        <p:nvSpPr>
          <p:cNvPr id="5" name="Freeform 5"/>
          <p:cNvSpPr/>
          <p:nvPr/>
        </p:nvSpPr>
        <p:spPr>
          <a:xfrm>
            <a:off x="1680002" y="1183265"/>
            <a:ext cx="7127329" cy="3675029"/>
          </a:xfrm>
          <a:custGeom>
            <a:avLst/>
            <a:gdLst/>
            <a:ahLst/>
            <a:cxnLst/>
            <a:rect l="l" t="t" r="r" b="b"/>
            <a:pathLst>
              <a:path w="7127329" h="3675029">
                <a:moveTo>
                  <a:pt x="0" y="0"/>
                </a:moveTo>
                <a:lnTo>
                  <a:pt x="7127329" y="0"/>
                </a:lnTo>
                <a:lnTo>
                  <a:pt x="7127329" y="3675029"/>
                </a:lnTo>
                <a:lnTo>
                  <a:pt x="0" y="3675029"/>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2697863" y="8492206"/>
            <a:ext cx="5114076" cy="948690"/>
          </a:xfrm>
          <a:prstGeom prst="rect">
            <a:avLst/>
          </a:prstGeom>
        </p:spPr>
        <p:txBody>
          <a:bodyPr lIns="0" tIns="0" rIns="0" bIns="0" rtlCol="0" anchor="t">
            <a:spAutoFit/>
          </a:bodyPr>
          <a:lstStyle/>
          <a:p>
            <a:pPr algn="l">
              <a:lnSpc>
                <a:spcPts val="3899"/>
              </a:lnSpc>
            </a:pPr>
            <a:r>
              <a:rPr lang="en-US" sz="2599">
                <a:solidFill>
                  <a:srgbClr val="FFFFFF"/>
                </a:solidFill>
                <a:latin typeface="Fira Sans"/>
                <a:ea typeface="Fira Sans"/>
                <a:cs typeface="Fira Sans"/>
                <a:sym typeface="Fira Sans"/>
              </a:rPr>
              <a:t>Isabel McLain</a:t>
            </a:r>
          </a:p>
          <a:p>
            <a:pPr marL="0" lvl="0" indent="0" algn="l">
              <a:lnSpc>
                <a:spcPts val="3899"/>
              </a:lnSpc>
              <a:spcBef>
                <a:spcPct val="0"/>
              </a:spcBef>
            </a:pPr>
            <a:r>
              <a:rPr lang="en-US" sz="2599">
                <a:solidFill>
                  <a:srgbClr val="FFFFFF"/>
                </a:solidFill>
                <a:latin typeface="Fira Sans"/>
                <a:ea typeface="Fira Sans"/>
                <a:cs typeface="Fira Sans"/>
                <a:sym typeface="Fira Sans"/>
              </a:rPr>
              <a:t>Director of Policy and Advocacy </a:t>
            </a:r>
          </a:p>
        </p:txBody>
      </p:sp>
      <p:grpSp>
        <p:nvGrpSpPr>
          <p:cNvPr id="7" name="Group 7"/>
          <p:cNvGrpSpPr/>
          <p:nvPr/>
        </p:nvGrpSpPr>
        <p:grpSpPr>
          <a:xfrm>
            <a:off x="2162735" y="5847645"/>
            <a:ext cx="6161862" cy="3593252"/>
            <a:chOff x="0" y="0"/>
            <a:chExt cx="8215816" cy="4791002"/>
          </a:xfrm>
        </p:grpSpPr>
        <p:sp>
          <p:nvSpPr>
            <p:cNvPr id="8" name="TextBox 8"/>
            <p:cNvSpPr txBox="1"/>
            <p:nvPr/>
          </p:nvSpPr>
          <p:spPr>
            <a:xfrm>
              <a:off x="0" y="-228600"/>
              <a:ext cx="8215816" cy="2033934"/>
            </a:xfrm>
            <a:prstGeom prst="rect">
              <a:avLst/>
            </a:prstGeom>
          </p:spPr>
          <p:txBody>
            <a:bodyPr lIns="0" tIns="0" rIns="0" bIns="0" rtlCol="0" anchor="t">
              <a:spAutoFit/>
            </a:bodyPr>
            <a:lstStyle/>
            <a:p>
              <a:pPr algn="ctr">
                <a:lnSpc>
                  <a:spcPts val="5778"/>
                </a:lnSpc>
              </a:pPr>
              <a:r>
                <a:rPr lang="en-US" sz="4127">
                  <a:solidFill>
                    <a:srgbClr val="0C4D4F"/>
                  </a:solidFill>
                  <a:latin typeface="Mont Bold"/>
                  <a:ea typeface="Mont Bold"/>
                  <a:cs typeface="Mont Bold"/>
                  <a:sym typeface="Mont Bold"/>
                </a:rPr>
                <a:t>Virginia Housing Commission</a:t>
              </a:r>
            </a:p>
          </p:txBody>
        </p:sp>
        <p:sp>
          <p:nvSpPr>
            <p:cNvPr id="9" name="TextBox 9"/>
            <p:cNvSpPr txBox="1"/>
            <p:nvPr/>
          </p:nvSpPr>
          <p:spPr>
            <a:xfrm>
              <a:off x="791797" y="1955119"/>
              <a:ext cx="6632221" cy="2040155"/>
            </a:xfrm>
            <a:prstGeom prst="rect">
              <a:avLst/>
            </a:prstGeom>
          </p:spPr>
          <p:txBody>
            <a:bodyPr lIns="0" tIns="0" rIns="0" bIns="0" rtlCol="0" anchor="t">
              <a:spAutoFit/>
            </a:bodyPr>
            <a:lstStyle/>
            <a:p>
              <a:pPr algn="ctr">
                <a:lnSpc>
                  <a:spcPts val="4177"/>
                </a:lnSpc>
              </a:pPr>
              <a:r>
                <a:rPr lang="en-US" sz="2983">
                  <a:solidFill>
                    <a:srgbClr val="19787B"/>
                  </a:solidFill>
                  <a:latin typeface="Montserrat Classic"/>
                  <a:ea typeface="Montserrat Classic"/>
                  <a:cs typeface="Montserrat Classic"/>
                  <a:sym typeface="Montserrat Classic"/>
                </a:rPr>
                <a:t>HB 1446: Tax Assessments of Affordable Housing</a:t>
              </a:r>
            </a:p>
            <a:p>
              <a:pPr algn="ctr">
                <a:lnSpc>
                  <a:spcPts val="4177"/>
                </a:lnSpc>
              </a:pPr>
              <a:endParaRPr lang="en-US" sz="2983">
                <a:solidFill>
                  <a:srgbClr val="19787B"/>
                </a:solidFill>
                <a:latin typeface="Montserrat Classic"/>
                <a:ea typeface="Montserrat Classic"/>
                <a:cs typeface="Montserrat Classic"/>
                <a:sym typeface="Montserrat Classic"/>
              </a:endParaRPr>
            </a:p>
          </p:txBody>
        </p:sp>
        <p:sp>
          <p:nvSpPr>
            <p:cNvPr id="10" name="TextBox 10"/>
            <p:cNvSpPr txBox="1"/>
            <p:nvPr/>
          </p:nvSpPr>
          <p:spPr>
            <a:xfrm>
              <a:off x="791797" y="4140213"/>
              <a:ext cx="6632221" cy="650789"/>
            </a:xfrm>
            <a:prstGeom prst="rect">
              <a:avLst/>
            </a:prstGeom>
          </p:spPr>
          <p:txBody>
            <a:bodyPr lIns="0" tIns="0" rIns="0" bIns="0" rtlCol="0" anchor="t">
              <a:spAutoFit/>
            </a:bodyPr>
            <a:lstStyle/>
            <a:p>
              <a:pPr algn="ctr">
                <a:lnSpc>
                  <a:spcPts val="4177"/>
                </a:lnSpc>
              </a:pPr>
              <a:r>
                <a:rPr lang="en-US" sz="2983">
                  <a:solidFill>
                    <a:srgbClr val="19787B"/>
                  </a:solidFill>
                  <a:latin typeface="Montserrat Classic"/>
                  <a:ea typeface="Montserrat Classic"/>
                  <a:cs typeface="Montserrat Classic"/>
                  <a:sym typeface="Montserrat Classic"/>
                </a:rPr>
                <a:t>September 4, 2024</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95" y="8632499"/>
            <a:ext cx="18720422" cy="2367489"/>
          </a:xfrm>
          <a:custGeom>
            <a:avLst/>
            <a:gdLst/>
            <a:ahLst/>
            <a:cxnLst/>
            <a:rect l="l" t="t" r="r" b="b"/>
            <a:pathLst>
              <a:path w="18720422" h="2367489">
                <a:moveTo>
                  <a:pt x="0" y="0"/>
                </a:moveTo>
                <a:lnTo>
                  <a:pt x="18720422" y="0"/>
                </a:lnTo>
                <a:lnTo>
                  <a:pt x="18720422" y="2367489"/>
                </a:lnTo>
                <a:lnTo>
                  <a:pt x="0" y="2367489"/>
                </a:lnTo>
                <a:lnTo>
                  <a:pt x="0" y="0"/>
                </a:lnTo>
                <a:close/>
              </a:path>
            </a:pathLst>
          </a:custGeom>
          <a:blipFill>
            <a:blip r:embed="rId3"/>
            <a:stretch>
              <a:fillRect l="-1602" t="-163848" r="-2564" b="-11054"/>
            </a:stretch>
          </a:blipFill>
        </p:spPr>
        <p:txBody>
          <a:bodyPr/>
          <a:lstStyle/>
          <a:p>
            <a:endParaRPr lang="en-US"/>
          </a:p>
        </p:txBody>
      </p:sp>
      <p:sp>
        <p:nvSpPr>
          <p:cNvPr id="3" name="TextBox 3"/>
          <p:cNvSpPr txBox="1"/>
          <p:nvPr/>
        </p:nvSpPr>
        <p:spPr>
          <a:xfrm>
            <a:off x="1220672" y="952981"/>
            <a:ext cx="14084886" cy="15240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0C4D4F"/>
                </a:solidFill>
                <a:latin typeface="Mont Bold"/>
                <a:ea typeface="Mont Bold"/>
                <a:cs typeface="Mont Bold"/>
                <a:sym typeface="Mont Bold"/>
              </a:rPr>
              <a:t>The Income Approach</a:t>
            </a:r>
          </a:p>
        </p:txBody>
      </p:sp>
      <p:sp>
        <p:nvSpPr>
          <p:cNvPr id="4" name="TextBox 4"/>
          <p:cNvSpPr txBox="1"/>
          <p:nvPr/>
        </p:nvSpPr>
        <p:spPr>
          <a:xfrm>
            <a:off x="1220672" y="2747167"/>
            <a:ext cx="15846657" cy="5198745"/>
          </a:xfrm>
          <a:prstGeom prst="rect">
            <a:avLst/>
          </a:prstGeom>
        </p:spPr>
        <p:txBody>
          <a:bodyPr lIns="0" tIns="0" rIns="0" bIns="0" rtlCol="0" anchor="t">
            <a:spAutoFit/>
          </a:bodyPr>
          <a:lstStyle/>
          <a:p>
            <a:pPr algn="l">
              <a:lnSpc>
                <a:spcPts val="4199"/>
              </a:lnSpc>
            </a:pPr>
            <a:r>
              <a:rPr lang="en-US" sz="2799">
                <a:solidFill>
                  <a:srgbClr val="0C4D4F"/>
                </a:solidFill>
                <a:latin typeface="Montserrat Semi-Bold"/>
                <a:ea typeface="Montserrat Semi-Bold"/>
                <a:cs typeface="Montserrat Semi-Bold"/>
                <a:sym typeface="Montserrat Semi-Bold"/>
              </a:rPr>
              <a:t>The income approach estimates the property’s value based on its income potential. This approach is </a:t>
            </a:r>
            <a:r>
              <a:rPr lang="en-US" sz="2799">
                <a:solidFill>
                  <a:srgbClr val="0C4D4F"/>
                </a:solidFill>
                <a:latin typeface="Montserrat Semi-Bold Italics"/>
                <a:ea typeface="Montserrat Semi-Bold Italics"/>
                <a:cs typeface="Montserrat Semi-Bold Italics"/>
                <a:sym typeface="Montserrat Semi-Bold Italics"/>
              </a:rPr>
              <a:t>necessary</a:t>
            </a:r>
            <a:r>
              <a:rPr lang="en-US" sz="2799">
                <a:solidFill>
                  <a:srgbClr val="0C4D4F"/>
                </a:solidFill>
                <a:latin typeface="Montserrat Semi-Bold"/>
                <a:ea typeface="Montserrat Semi-Bold"/>
                <a:cs typeface="Montserrat Semi-Bold"/>
                <a:sym typeface="Montserrat Semi-Bold"/>
              </a:rPr>
              <a:t> to accurately assess the value of properties for which rental income is a significant factor.</a:t>
            </a:r>
          </a:p>
          <a:p>
            <a:pPr algn="l">
              <a:lnSpc>
                <a:spcPts val="4199"/>
              </a:lnSpc>
            </a:pPr>
            <a:endParaRPr lang="en-US" sz="2799">
              <a:solidFill>
                <a:srgbClr val="0C4D4F"/>
              </a:solidFill>
              <a:latin typeface="Montserrat Semi-Bold"/>
              <a:ea typeface="Montserrat Semi-Bold"/>
              <a:cs typeface="Montserrat Semi-Bold"/>
              <a:sym typeface="Montserrat Semi-Bold"/>
            </a:endParaRPr>
          </a:p>
          <a:p>
            <a:pPr algn="l">
              <a:lnSpc>
                <a:spcPts val="4199"/>
              </a:lnSpc>
            </a:pPr>
            <a:r>
              <a:rPr lang="en-US" sz="2799">
                <a:solidFill>
                  <a:srgbClr val="0C4D4F"/>
                </a:solidFill>
                <a:latin typeface="Montserrat Semi-Bold"/>
                <a:ea typeface="Montserrat Semi-Bold"/>
                <a:cs typeface="Montserrat Semi-Bold"/>
                <a:sym typeface="Montserrat Semi-Bold"/>
              </a:rPr>
              <a:t>Market value = Net Operating Income (Gross Income - Operating Expenses) / Capitalization Rate</a:t>
            </a:r>
          </a:p>
          <a:p>
            <a:pPr algn="l">
              <a:lnSpc>
                <a:spcPts val="4199"/>
              </a:lnSpc>
            </a:pPr>
            <a:endParaRPr lang="en-US" sz="2799">
              <a:solidFill>
                <a:srgbClr val="0C4D4F"/>
              </a:solidFill>
              <a:latin typeface="Montserrat Semi-Bold"/>
              <a:ea typeface="Montserrat Semi-Bold"/>
              <a:cs typeface="Montserrat Semi-Bold"/>
              <a:sym typeface="Montserrat Semi-Bold"/>
            </a:endParaRPr>
          </a:p>
          <a:p>
            <a:pPr algn="l">
              <a:lnSpc>
                <a:spcPts val="4199"/>
              </a:lnSpc>
            </a:pPr>
            <a:r>
              <a:rPr lang="en-US" sz="2799">
                <a:solidFill>
                  <a:srgbClr val="0C4D4F"/>
                </a:solidFill>
                <a:latin typeface="Montserrat Semi-Bold"/>
                <a:ea typeface="Montserrat Semi-Bold"/>
                <a:cs typeface="Montserrat Semi-Bold"/>
                <a:sym typeface="Montserrat Semi-Bold"/>
              </a:rPr>
              <a:t>The income approach is NOT a tax abatement for affordable housing, but is the generally accepted appraisal practice to assess the accurate market value of rent-restricted housing. </a:t>
            </a:r>
          </a:p>
        </p:txBody>
      </p:sp>
      <p:sp>
        <p:nvSpPr>
          <p:cNvPr id="5" name="Freeform 5"/>
          <p:cNvSpPr/>
          <p:nvPr/>
        </p:nvSpPr>
        <p:spPr>
          <a:xfrm>
            <a:off x="16473256" y="270912"/>
            <a:ext cx="1563305" cy="1537465"/>
          </a:xfrm>
          <a:custGeom>
            <a:avLst/>
            <a:gdLst/>
            <a:ahLst/>
            <a:cxnLst/>
            <a:rect l="l" t="t" r="r" b="b"/>
            <a:pathLst>
              <a:path w="1563305" h="1537465">
                <a:moveTo>
                  <a:pt x="0" y="0"/>
                </a:moveTo>
                <a:lnTo>
                  <a:pt x="1563305" y="0"/>
                </a:lnTo>
                <a:lnTo>
                  <a:pt x="1563305" y="1537465"/>
                </a:lnTo>
                <a:lnTo>
                  <a:pt x="0" y="153746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14630" y="9229823"/>
            <a:ext cx="22298784" cy="1057177"/>
            <a:chOff x="0" y="0"/>
            <a:chExt cx="29731712" cy="1409570"/>
          </a:xfrm>
        </p:grpSpPr>
        <p:grpSp>
          <p:nvGrpSpPr>
            <p:cNvPr id="3" name="Group 3"/>
            <p:cNvGrpSpPr/>
            <p:nvPr/>
          </p:nvGrpSpPr>
          <p:grpSpPr>
            <a:xfrm>
              <a:off x="20807999" y="332637"/>
              <a:ext cx="870834" cy="890969"/>
              <a:chOff x="0" y="0"/>
              <a:chExt cx="489483" cy="500801"/>
            </a:xfrm>
          </p:grpSpPr>
          <p:sp>
            <p:nvSpPr>
              <p:cNvPr id="4" name="Freeform 4"/>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5" name="TextBox 5"/>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grpSp>
          <p:nvGrpSpPr>
            <p:cNvPr id="6" name="Group 6"/>
            <p:cNvGrpSpPr/>
            <p:nvPr/>
          </p:nvGrpSpPr>
          <p:grpSpPr>
            <a:xfrm>
              <a:off x="18321365" y="360712"/>
              <a:ext cx="870834" cy="890969"/>
              <a:chOff x="0" y="0"/>
              <a:chExt cx="489483" cy="500801"/>
            </a:xfrm>
          </p:grpSpPr>
          <p:sp>
            <p:nvSpPr>
              <p:cNvPr id="7" name="Freeform 7"/>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8" name="TextBox 8"/>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sp>
          <p:nvSpPr>
            <p:cNvPr id="9" name="Freeform 9"/>
            <p:cNvSpPr/>
            <p:nvPr/>
          </p:nvSpPr>
          <p:spPr>
            <a:xfrm>
              <a:off x="14738894" y="14552"/>
              <a:ext cx="2892086" cy="1379766"/>
            </a:xfrm>
            <a:custGeom>
              <a:avLst/>
              <a:gdLst/>
              <a:ahLst/>
              <a:cxnLst/>
              <a:rect l="l" t="t" r="r" b="b"/>
              <a:pathLst>
                <a:path w="2892086" h="1379766">
                  <a:moveTo>
                    <a:pt x="0" y="0"/>
                  </a:moveTo>
                  <a:lnTo>
                    <a:pt x="2892086" y="0"/>
                  </a:lnTo>
                  <a:lnTo>
                    <a:pt x="2892086" y="1379766"/>
                  </a:lnTo>
                  <a:lnTo>
                    <a:pt x="0" y="13797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flipH="1">
              <a:off x="19682612" y="14552"/>
              <a:ext cx="2892086" cy="1379766"/>
            </a:xfrm>
            <a:custGeom>
              <a:avLst/>
              <a:gdLst/>
              <a:ahLst/>
              <a:cxnLst/>
              <a:rect l="l" t="t" r="r" b="b"/>
              <a:pathLst>
                <a:path w="2892086" h="1379766">
                  <a:moveTo>
                    <a:pt x="2892086" y="0"/>
                  </a:moveTo>
                  <a:lnTo>
                    <a:pt x="0" y="0"/>
                  </a:lnTo>
                  <a:lnTo>
                    <a:pt x="0" y="1379766"/>
                  </a:lnTo>
                  <a:lnTo>
                    <a:pt x="2892086" y="1379766"/>
                  </a:lnTo>
                  <a:lnTo>
                    <a:pt x="28920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flipH="1">
              <a:off x="17469283" y="15003"/>
              <a:ext cx="2574999" cy="1379315"/>
            </a:xfrm>
            <a:custGeom>
              <a:avLst/>
              <a:gdLst/>
              <a:ahLst/>
              <a:cxnLst/>
              <a:rect l="l" t="t" r="r" b="b"/>
              <a:pathLst>
                <a:path w="2574999" h="1379315">
                  <a:moveTo>
                    <a:pt x="2574999" y="0"/>
                  </a:moveTo>
                  <a:lnTo>
                    <a:pt x="0" y="0"/>
                  </a:lnTo>
                  <a:lnTo>
                    <a:pt x="0" y="1379315"/>
                  </a:lnTo>
                  <a:lnTo>
                    <a:pt x="2574999" y="1379315"/>
                  </a:lnTo>
                  <a:lnTo>
                    <a:pt x="2574999" y="0"/>
                  </a:lnTo>
                  <a:close/>
                </a:path>
              </a:pathLst>
            </a:custGeom>
            <a:blipFill>
              <a:blip r:embed="rId5">
                <a:extLst>
                  <a:ext uri="{96DAC541-7B7A-43D3-8B79-37D633B846F1}">
                    <asvg:svgBlip xmlns:asvg="http://schemas.microsoft.com/office/drawing/2016/SVG/main" r:embed="rId6"/>
                  </a:ext>
                </a:extLst>
              </a:blip>
              <a:stretch>
                <a:fillRect l="-8154" t="-32" r="-4159"/>
              </a:stretch>
            </a:blipFill>
          </p:spPr>
          <p:txBody>
            <a:bodyPr/>
            <a:lstStyle/>
            <a:p>
              <a:endParaRPr lang="en-US"/>
            </a:p>
          </p:txBody>
        </p:sp>
        <p:sp>
          <p:nvSpPr>
            <p:cNvPr id="12" name="Freeform 12"/>
            <p:cNvSpPr/>
            <p:nvPr/>
          </p:nvSpPr>
          <p:spPr>
            <a:xfrm flipH="1">
              <a:off x="20194911" y="169009"/>
              <a:ext cx="2287491" cy="1225310"/>
            </a:xfrm>
            <a:custGeom>
              <a:avLst/>
              <a:gdLst/>
              <a:ahLst/>
              <a:cxnLst/>
              <a:rect l="l" t="t" r="r" b="b"/>
              <a:pathLst>
                <a:path w="2287491" h="1225310">
                  <a:moveTo>
                    <a:pt x="2287491" y="0"/>
                  </a:moveTo>
                  <a:lnTo>
                    <a:pt x="0" y="0"/>
                  </a:lnTo>
                  <a:lnTo>
                    <a:pt x="0" y="1225309"/>
                  </a:lnTo>
                  <a:lnTo>
                    <a:pt x="2287491" y="1225309"/>
                  </a:lnTo>
                  <a:lnTo>
                    <a:pt x="2287491" y="0"/>
                  </a:lnTo>
                  <a:close/>
                </a:path>
              </a:pathLst>
            </a:custGeom>
            <a:blipFill>
              <a:blip r:embed="rId5">
                <a:extLst>
                  <a:ext uri="{96DAC541-7B7A-43D3-8B79-37D633B846F1}">
                    <asvg:svgBlip xmlns:asvg="http://schemas.microsoft.com/office/drawing/2016/SVG/main" r:embed="rId6"/>
                  </a:ext>
                </a:extLst>
              </a:blip>
              <a:stretch>
                <a:fillRect l="-12314" t="-32"/>
              </a:stretch>
            </a:blipFill>
          </p:spPr>
          <p:txBody>
            <a:bodyPr/>
            <a:lstStyle/>
            <a:p>
              <a:endParaRPr lang="en-US"/>
            </a:p>
          </p:txBody>
        </p:sp>
        <p:grpSp>
          <p:nvGrpSpPr>
            <p:cNvPr id="13" name="Group 13"/>
            <p:cNvGrpSpPr/>
            <p:nvPr/>
          </p:nvGrpSpPr>
          <p:grpSpPr>
            <a:xfrm>
              <a:off x="27965013" y="318085"/>
              <a:ext cx="870834" cy="890969"/>
              <a:chOff x="0" y="0"/>
              <a:chExt cx="489483" cy="500801"/>
            </a:xfrm>
          </p:grpSpPr>
          <p:sp>
            <p:nvSpPr>
              <p:cNvPr id="14" name="Freeform 14"/>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15" name="TextBox 15"/>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grpSp>
          <p:nvGrpSpPr>
            <p:cNvPr id="16" name="Group 16"/>
            <p:cNvGrpSpPr/>
            <p:nvPr/>
          </p:nvGrpSpPr>
          <p:grpSpPr>
            <a:xfrm>
              <a:off x="25478380" y="346160"/>
              <a:ext cx="870834" cy="890969"/>
              <a:chOff x="0" y="0"/>
              <a:chExt cx="489483" cy="500801"/>
            </a:xfrm>
          </p:grpSpPr>
          <p:sp>
            <p:nvSpPr>
              <p:cNvPr id="17" name="Freeform 17"/>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18" name="TextBox 18"/>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sp>
          <p:nvSpPr>
            <p:cNvPr id="19" name="Freeform 19"/>
            <p:cNvSpPr/>
            <p:nvPr/>
          </p:nvSpPr>
          <p:spPr>
            <a:xfrm>
              <a:off x="21895908" y="0"/>
              <a:ext cx="2892086" cy="1379766"/>
            </a:xfrm>
            <a:custGeom>
              <a:avLst/>
              <a:gdLst/>
              <a:ahLst/>
              <a:cxnLst/>
              <a:rect l="l" t="t" r="r" b="b"/>
              <a:pathLst>
                <a:path w="2892086" h="1379766">
                  <a:moveTo>
                    <a:pt x="0" y="0"/>
                  </a:moveTo>
                  <a:lnTo>
                    <a:pt x="2892086" y="0"/>
                  </a:lnTo>
                  <a:lnTo>
                    <a:pt x="2892086" y="1379766"/>
                  </a:lnTo>
                  <a:lnTo>
                    <a:pt x="0" y="13797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0" name="Group 20"/>
            <p:cNvGrpSpPr/>
            <p:nvPr/>
          </p:nvGrpSpPr>
          <p:grpSpPr>
            <a:xfrm>
              <a:off x="22404729" y="359426"/>
              <a:ext cx="870834" cy="890969"/>
              <a:chOff x="0" y="0"/>
              <a:chExt cx="489483" cy="500801"/>
            </a:xfrm>
          </p:grpSpPr>
          <p:sp>
            <p:nvSpPr>
              <p:cNvPr id="21" name="Freeform 21"/>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22" name="TextBox 22"/>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sp>
          <p:nvSpPr>
            <p:cNvPr id="23" name="Freeform 23"/>
            <p:cNvSpPr/>
            <p:nvPr/>
          </p:nvSpPr>
          <p:spPr>
            <a:xfrm flipH="1">
              <a:off x="26839626" y="0"/>
              <a:ext cx="2892086" cy="1379766"/>
            </a:xfrm>
            <a:custGeom>
              <a:avLst/>
              <a:gdLst/>
              <a:ahLst/>
              <a:cxnLst/>
              <a:rect l="l" t="t" r="r" b="b"/>
              <a:pathLst>
                <a:path w="2892086" h="1379766">
                  <a:moveTo>
                    <a:pt x="2892086" y="0"/>
                  </a:moveTo>
                  <a:lnTo>
                    <a:pt x="0" y="0"/>
                  </a:lnTo>
                  <a:lnTo>
                    <a:pt x="0" y="1379766"/>
                  </a:lnTo>
                  <a:lnTo>
                    <a:pt x="2892086" y="1379766"/>
                  </a:lnTo>
                  <a:lnTo>
                    <a:pt x="28920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flipH="1">
              <a:off x="24626297" y="30255"/>
              <a:ext cx="2574999" cy="1379315"/>
            </a:xfrm>
            <a:custGeom>
              <a:avLst/>
              <a:gdLst/>
              <a:ahLst/>
              <a:cxnLst/>
              <a:rect l="l" t="t" r="r" b="b"/>
              <a:pathLst>
                <a:path w="2574999" h="1379315">
                  <a:moveTo>
                    <a:pt x="2574999" y="0"/>
                  </a:moveTo>
                  <a:lnTo>
                    <a:pt x="0" y="0"/>
                  </a:lnTo>
                  <a:lnTo>
                    <a:pt x="0" y="1379315"/>
                  </a:lnTo>
                  <a:lnTo>
                    <a:pt x="2574999" y="1379315"/>
                  </a:lnTo>
                  <a:lnTo>
                    <a:pt x="2574999" y="0"/>
                  </a:lnTo>
                  <a:close/>
                </a:path>
              </a:pathLst>
            </a:custGeom>
            <a:blipFill>
              <a:blip r:embed="rId5">
                <a:extLst>
                  <a:ext uri="{96DAC541-7B7A-43D3-8B79-37D633B846F1}">
                    <asvg:svgBlip xmlns:asvg="http://schemas.microsoft.com/office/drawing/2016/SVG/main" r:embed="rId6"/>
                  </a:ext>
                </a:extLst>
              </a:blip>
              <a:stretch>
                <a:fillRect l="-8154" t="-32" r="-4159"/>
              </a:stretch>
            </a:blipFill>
          </p:spPr>
          <p:txBody>
            <a:bodyPr/>
            <a:lstStyle/>
            <a:p>
              <a:endParaRPr lang="en-US"/>
            </a:p>
          </p:txBody>
        </p:sp>
        <p:sp>
          <p:nvSpPr>
            <p:cNvPr id="25" name="Freeform 25"/>
            <p:cNvSpPr/>
            <p:nvPr/>
          </p:nvSpPr>
          <p:spPr>
            <a:xfrm flipH="1">
              <a:off x="21678833" y="30255"/>
              <a:ext cx="2574999" cy="1379315"/>
            </a:xfrm>
            <a:custGeom>
              <a:avLst/>
              <a:gdLst/>
              <a:ahLst/>
              <a:cxnLst/>
              <a:rect l="l" t="t" r="r" b="b"/>
              <a:pathLst>
                <a:path w="2574999" h="1379315">
                  <a:moveTo>
                    <a:pt x="2574999" y="0"/>
                  </a:moveTo>
                  <a:lnTo>
                    <a:pt x="0" y="0"/>
                  </a:lnTo>
                  <a:lnTo>
                    <a:pt x="0" y="1379315"/>
                  </a:lnTo>
                  <a:lnTo>
                    <a:pt x="2574999" y="1379315"/>
                  </a:lnTo>
                  <a:lnTo>
                    <a:pt x="2574999" y="0"/>
                  </a:lnTo>
                  <a:close/>
                </a:path>
              </a:pathLst>
            </a:custGeom>
            <a:blipFill>
              <a:blip r:embed="rId5">
                <a:extLst>
                  <a:ext uri="{96DAC541-7B7A-43D3-8B79-37D633B846F1}">
                    <asvg:svgBlip xmlns:asvg="http://schemas.microsoft.com/office/drawing/2016/SVG/main" r:embed="rId6"/>
                  </a:ext>
                </a:extLst>
              </a:blip>
              <a:stretch>
                <a:fillRect l="-4372" t="-32" r="-7941"/>
              </a:stretch>
            </a:blipFill>
          </p:spPr>
          <p:txBody>
            <a:bodyPr/>
            <a:lstStyle/>
            <a:p>
              <a:endParaRPr lang="en-US"/>
            </a:p>
          </p:txBody>
        </p:sp>
        <p:sp>
          <p:nvSpPr>
            <p:cNvPr id="26" name="Freeform 26"/>
            <p:cNvSpPr/>
            <p:nvPr/>
          </p:nvSpPr>
          <p:spPr>
            <a:xfrm flipH="1">
              <a:off x="27351926" y="154457"/>
              <a:ext cx="2287491" cy="1225310"/>
            </a:xfrm>
            <a:custGeom>
              <a:avLst/>
              <a:gdLst/>
              <a:ahLst/>
              <a:cxnLst/>
              <a:rect l="l" t="t" r="r" b="b"/>
              <a:pathLst>
                <a:path w="2287491" h="1225310">
                  <a:moveTo>
                    <a:pt x="2287490" y="0"/>
                  </a:moveTo>
                  <a:lnTo>
                    <a:pt x="0" y="0"/>
                  </a:lnTo>
                  <a:lnTo>
                    <a:pt x="0" y="1225309"/>
                  </a:lnTo>
                  <a:lnTo>
                    <a:pt x="2287490" y="1225309"/>
                  </a:lnTo>
                  <a:lnTo>
                    <a:pt x="2287490" y="0"/>
                  </a:lnTo>
                  <a:close/>
                </a:path>
              </a:pathLst>
            </a:custGeom>
            <a:blipFill>
              <a:blip r:embed="rId5">
                <a:extLst>
                  <a:ext uri="{96DAC541-7B7A-43D3-8B79-37D633B846F1}">
                    <asvg:svgBlip xmlns:asvg="http://schemas.microsoft.com/office/drawing/2016/SVG/main" r:embed="rId6"/>
                  </a:ext>
                </a:extLst>
              </a:blip>
              <a:stretch>
                <a:fillRect l="-12314" t="-32"/>
              </a:stretch>
            </a:blipFill>
          </p:spPr>
          <p:txBody>
            <a:bodyPr/>
            <a:lstStyle/>
            <a:p>
              <a:endParaRPr lang="en-US"/>
            </a:p>
          </p:txBody>
        </p:sp>
        <p:grpSp>
          <p:nvGrpSpPr>
            <p:cNvPr id="27" name="Group 27"/>
            <p:cNvGrpSpPr/>
            <p:nvPr/>
          </p:nvGrpSpPr>
          <p:grpSpPr>
            <a:xfrm>
              <a:off x="6069105" y="332637"/>
              <a:ext cx="870834" cy="890969"/>
              <a:chOff x="0" y="0"/>
              <a:chExt cx="489483" cy="500801"/>
            </a:xfrm>
          </p:grpSpPr>
          <p:sp>
            <p:nvSpPr>
              <p:cNvPr id="28" name="Freeform 28"/>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29" name="TextBox 29"/>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grpSp>
          <p:nvGrpSpPr>
            <p:cNvPr id="30" name="Group 30"/>
            <p:cNvGrpSpPr/>
            <p:nvPr/>
          </p:nvGrpSpPr>
          <p:grpSpPr>
            <a:xfrm>
              <a:off x="3582472" y="360712"/>
              <a:ext cx="870834" cy="890969"/>
              <a:chOff x="0" y="0"/>
              <a:chExt cx="489483" cy="500801"/>
            </a:xfrm>
          </p:grpSpPr>
          <p:sp>
            <p:nvSpPr>
              <p:cNvPr id="31" name="Freeform 31"/>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32" name="TextBox 32"/>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sp>
          <p:nvSpPr>
            <p:cNvPr id="33" name="Freeform 33"/>
            <p:cNvSpPr/>
            <p:nvPr/>
          </p:nvSpPr>
          <p:spPr>
            <a:xfrm>
              <a:off x="0" y="14552"/>
              <a:ext cx="2892086" cy="1379766"/>
            </a:xfrm>
            <a:custGeom>
              <a:avLst/>
              <a:gdLst/>
              <a:ahLst/>
              <a:cxnLst/>
              <a:rect l="l" t="t" r="r" b="b"/>
              <a:pathLst>
                <a:path w="2892086" h="1379766">
                  <a:moveTo>
                    <a:pt x="0" y="0"/>
                  </a:moveTo>
                  <a:lnTo>
                    <a:pt x="2892086" y="0"/>
                  </a:lnTo>
                  <a:lnTo>
                    <a:pt x="2892086" y="1379766"/>
                  </a:lnTo>
                  <a:lnTo>
                    <a:pt x="0" y="13797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p:cNvSpPr/>
            <p:nvPr/>
          </p:nvSpPr>
          <p:spPr>
            <a:xfrm flipH="1">
              <a:off x="4943718" y="14552"/>
              <a:ext cx="2892086" cy="1379766"/>
            </a:xfrm>
            <a:custGeom>
              <a:avLst/>
              <a:gdLst/>
              <a:ahLst/>
              <a:cxnLst/>
              <a:rect l="l" t="t" r="r" b="b"/>
              <a:pathLst>
                <a:path w="2892086" h="1379766">
                  <a:moveTo>
                    <a:pt x="2892086" y="0"/>
                  </a:moveTo>
                  <a:lnTo>
                    <a:pt x="0" y="0"/>
                  </a:lnTo>
                  <a:lnTo>
                    <a:pt x="0" y="1379766"/>
                  </a:lnTo>
                  <a:lnTo>
                    <a:pt x="2892086" y="1379766"/>
                  </a:lnTo>
                  <a:lnTo>
                    <a:pt x="28920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5" name="Freeform 35"/>
            <p:cNvSpPr/>
            <p:nvPr/>
          </p:nvSpPr>
          <p:spPr>
            <a:xfrm flipH="1">
              <a:off x="2730389" y="15003"/>
              <a:ext cx="2574999" cy="1379315"/>
            </a:xfrm>
            <a:custGeom>
              <a:avLst/>
              <a:gdLst/>
              <a:ahLst/>
              <a:cxnLst/>
              <a:rect l="l" t="t" r="r" b="b"/>
              <a:pathLst>
                <a:path w="2574999" h="1379315">
                  <a:moveTo>
                    <a:pt x="2574999" y="0"/>
                  </a:moveTo>
                  <a:lnTo>
                    <a:pt x="0" y="0"/>
                  </a:lnTo>
                  <a:lnTo>
                    <a:pt x="0" y="1379315"/>
                  </a:lnTo>
                  <a:lnTo>
                    <a:pt x="2574999" y="1379315"/>
                  </a:lnTo>
                  <a:lnTo>
                    <a:pt x="2574999" y="0"/>
                  </a:lnTo>
                  <a:close/>
                </a:path>
              </a:pathLst>
            </a:custGeom>
            <a:blipFill>
              <a:blip r:embed="rId5">
                <a:extLst>
                  <a:ext uri="{96DAC541-7B7A-43D3-8B79-37D633B846F1}">
                    <asvg:svgBlip xmlns:asvg="http://schemas.microsoft.com/office/drawing/2016/SVG/main" r:embed="rId6"/>
                  </a:ext>
                </a:extLst>
              </a:blip>
              <a:stretch>
                <a:fillRect l="-8154" t="-32" r="-4159"/>
              </a:stretch>
            </a:blipFill>
          </p:spPr>
          <p:txBody>
            <a:bodyPr/>
            <a:lstStyle/>
            <a:p>
              <a:endParaRPr lang="en-US"/>
            </a:p>
          </p:txBody>
        </p:sp>
        <p:sp>
          <p:nvSpPr>
            <p:cNvPr id="36" name="Freeform 36"/>
            <p:cNvSpPr/>
            <p:nvPr/>
          </p:nvSpPr>
          <p:spPr>
            <a:xfrm flipH="1">
              <a:off x="5456018" y="169009"/>
              <a:ext cx="2287491" cy="1225310"/>
            </a:xfrm>
            <a:custGeom>
              <a:avLst/>
              <a:gdLst/>
              <a:ahLst/>
              <a:cxnLst/>
              <a:rect l="l" t="t" r="r" b="b"/>
              <a:pathLst>
                <a:path w="2287491" h="1225310">
                  <a:moveTo>
                    <a:pt x="2287490" y="0"/>
                  </a:moveTo>
                  <a:lnTo>
                    <a:pt x="0" y="0"/>
                  </a:lnTo>
                  <a:lnTo>
                    <a:pt x="0" y="1225309"/>
                  </a:lnTo>
                  <a:lnTo>
                    <a:pt x="2287490" y="1225309"/>
                  </a:lnTo>
                  <a:lnTo>
                    <a:pt x="2287490" y="0"/>
                  </a:lnTo>
                  <a:close/>
                </a:path>
              </a:pathLst>
            </a:custGeom>
            <a:blipFill>
              <a:blip r:embed="rId5">
                <a:extLst>
                  <a:ext uri="{96DAC541-7B7A-43D3-8B79-37D633B846F1}">
                    <asvg:svgBlip xmlns:asvg="http://schemas.microsoft.com/office/drawing/2016/SVG/main" r:embed="rId6"/>
                  </a:ext>
                </a:extLst>
              </a:blip>
              <a:stretch>
                <a:fillRect l="-12314" t="-32"/>
              </a:stretch>
            </a:blipFill>
          </p:spPr>
          <p:txBody>
            <a:bodyPr/>
            <a:lstStyle/>
            <a:p>
              <a:endParaRPr lang="en-US"/>
            </a:p>
          </p:txBody>
        </p:sp>
        <p:grpSp>
          <p:nvGrpSpPr>
            <p:cNvPr id="37" name="Group 37"/>
            <p:cNvGrpSpPr/>
            <p:nvPr/>
          </p:nvGrpSpPr>
          <p:grpSpPr>
            <a:xfrm>
              <a:off x="13226119" y="318085"/>
              <a:ext cx="870834" cy="890969"/>
              <a:chOff x="0" y="0"/>
              <a:chExt cx="489483" cy="500801"/>
            </a:xfrm>
          </p:grpSpPr>
          <p:sp>
            <p:nvSpPr>
              <p:cNvPr id="38" name="Freeform 38"/>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39" name="TextBox 39"/>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grpSp>
          <p:nvGrpSpPr>
            <p:cNvPr id="40" name="Group 40"/>
            <p:cNvGrpSpPr/>
            <p:nvPr/>
          </p:nvGrpSpPr>
          <p:grpSpPr>
            <a:xfrm>
              <a:off x="10739486" y="346160"/>
              <a:ext cx="870834" cy="890969"/>
              <a:chOff x="0" y="0"/>
              <a:chExt cx="489483" cy="500801"/>
            </a:xfrm>
          </p:grpSpPr>
          <p:sp>
            <p:nvSpPr>
              <p:cNvPr id="41" name="Freeform 41"/>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42" name="TextBox 42"/>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sp>
          <p:nvSpPr>
            <p:cNvPr id="43" name="Freeform 43"/>
            <p:cNvSpPr/>
            <p:nvPr/>
          </p:nvSpPr>
          <p:spPr>
            <a:xfrm>
              <a:off x="7157014" y="0"/>
              <a:ext cx="2892086" cy="1379766"/>
            </a:xfrm>
            <a:custGeom>
              <a:avLst/>
              <a:gdLst/>
              <a:ahLst/>
              <a:cxnLst/>
              <a:rect l="l" t="t" r="r" b="b"/>
              <a:pathLst>
                <a:path w="2892086" h="1379766">
                  <a:moveTo>
                    <a:pt x="0" y="0"/>
                  </a:moveTo>
                  <a:lnTo>
                    <a:pt x="2892087" y="0"/>
                  </a:lnTo>
                  <a:lnTo>
                    <a:pt x="2892087" y="1379766"/>
                  </a:lnTo>
                  <a:lnTo>
                    <a:pt x="0" y="13797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4" name="Group 44"/>
            <p:cNvGrpSpPr/>
            <p:nvPr/>
          </p:nvGrpSpPr>
          <p:grpSpPr>
            <a:xfrm>
              <a:off x="7665835" y="359426"/>
              <a:ext cx="870834" cy="890969"/>
              <a:chOff x="0" y="0"/>
              <a:chExt cx="489483" cy="500801"/>
            </a:xfrm>
          </p:grpSpPr>
          <p:sp>
            <p:nvSpPr>
              <p:cNvPr id="45" name="Freeform 45"/>
              <p:cNvSpPr/>
              <p:nvPr/>
            </p:nvSpPr>
            <p:spPr>
              <a:xfrm>
                <a:off x="0" y="0"/>
                <a:ext cx="489483" cy="500801"/>
              </a:xfrm>
              <a:custGeom>
                <a:avLst/>
                <a:gdLst/>
                <a:ahLst/>
                <a:cxnLst/>
                <a:rect l="l" t="t" r="r" b="b"/>
                <a:pathLst>
                  <a:path w="489483" h="500801">
                    <a:moveTo>
                      <a:pt x="0" y="0"/>
                    </a:moveTo>
                    <a:lnTo>
                      <a:pt x="489483" y="0"/>
                    </a:lnTo>
                    <a:lnTo>
                      <a:pt x="489483" y="500801"/>
                    </a:lnTo>
                    <a:lnTo>
                      <a:pt x="0" y="500801"/>
                    </a:lnTo>
                    <a:close/>
                  </a:path>
                </a:pathLst>
              </a:custGeom>
              <a:solidFill>
                <a:srgbClr val="ECC51E"/>
              </a:solidFill>
            </p:spPr>
            <p:txBody>
              <a:bodyPr/>
              <a:lstStyle/>
              <a:p>
                <a:endParaRPr lang="en-US"/>
              </a:p>
            </p:txBody>
          </p:sp>
          <p:sp>
            <p:nvSpPr>
              <p:cNvPr id="46" name="TextBox 46"/>
              <p:cNvSpPr txBox="1"/>
              <p:nvPr/>
            </p:nvSpPr>
            <p:spPr>
              <a:xfrm>
                <a:off x="0" y="-19050"/>
                <a:ext cx="489483" cy="519851"/>
              </a:xfrm>
              <a:prstGeom prst="rect">
                <a:avLst/>
              </a:prstGeom>
            </p:spPr>
            <p:txBody>
              <a:bodyPr lIns="36294" tIns="36294" rIns="36294" bIns="36294" rtlCol="0" anchor="ctr"/>
              <a:lstStyle/>
              <a:p>
                <a:pPr algn="ctr">
                  <a:lnSpc>
                    <a:spcPts val="700"/>
                  </a:lnSpc>
                </a:pPr>
                <a:endParaRPr/>
              </a:p>
            </p:txBody>
          </p:sp>
        </p:grpSp>
        <p:sp>
          <p:nvSpPr>
            <p:cNvPr id="47" name="Freeform 47"/>
            <p:cNvSpPr/>
            <p:nvPr/>
          </p:nvSpPr>
          <p:spPr>
            <a:xfrm flipH="1">
              <a:off x="12100732" y="0"/>
              <a:ext cx="2892086" cy="1379766"/>
            </a:xfrm>
            <a:custGeom>
              <a:avLst/>
              <a:gdLst/>
              <a:ahLst/>
              <a:cxnLst/>
              <a:rect l="l" t="t" r="r" b="b"/>
              <a:pathLst>
                <a:path w="2892086" h="1379766">
                  <a:moveTo>
                    <a:pt x="2892086" y="0"/>
                  </a:moveTo>
                  <a:lnTo>
                    <a:pt x="0" y="0"/>
                  </a:lnTo>
                  <a:lnTo>
                    <a:pt x="0" y="1379766"/>
                  </a:lnTo>
                  <a:lnTo>
                    <a:pt x="2892086" y="1379766"/>
                  </a:lnTo>
                  <a:lnTo>
                    <a:pt x="28920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8" name="Freeform 48"/>
            <p:cNvSpPr/>
            <p:nvPr/>
          </p:nvSpPr>
          <p:spPr>
            <a:xfrm flipH="1">
              <a:off x="9887404" y="30255"/>
              <a:ext cx="2574999" cy="1379315"/>
            </a:xfrm>
            <a:custGeom>
              <a:avLst/>
              <a:gdLst/>
              <a:ahLst/>
              <a:cxnLst/>
              <a:rect l="l" t="t" r="r" b="b"/>
              <a:pathLst>
                <a:path w="2574999" h="1379315">
                  <a:moveTo>
                    <a:pt x="2574998" y="0"/>
                  </a:moveTo>
                  <a:lnTo>
                    <a:pt x="0" y="0"/>
                  </a:lnTo>
                  <a:lnTo>
                    <a:pt x="0" y="1379315"/>
                  </a:lnTo>
                  <a:lnTo>
                    <a:pt x="2574998" y="1379315"/>
                  </a:lnTo>
                  <a:lnTo>
                    <a:pt x="2574998" y="0"/>
                  </a:lnTo>
                  <a:close/>
                </a:path>
              </a:pathLst>
            </a:custGeom>
            <a:blipFill>
              <a:blip r:embed="rId5">
                <a:extLst>
                  <a:ext uri="{96DAC541-7B7A-43D3-8B79-37D633B846F1}">
                    <asvg:svgBlip xmlns:asvg="http://schemas.microsoft.com/office/drawing/2016/SVG/main" r:embed="rId6"/>
                  </a:ext>
                </a:extLst>
              </a:blip>
              <a:stretch>
                <a:fillRect l="-8154" t="-32" r="-4159"/>
              </a:stretch>
            </a:blipFill>
          </p:spPr>
          <p:txBody>
            <a:bodyPr/>
            <a:lstStyle/>
            <a:p>
              <a:endParaRPr lang="en-US"/>
            </a:p>
          </p:txBody>
        </p:sp>
        <p:sp>
          <p:nvSpPr>
            <p:cNvPr id="49" name="Freeform 49"/>
            <p:cNvSpPr/>
            <p:nvPr/>
          </p:nvSpPr>
          <p:spPr>
            <a:xfrm flipH="1">
              <a:off x="6939939" y="30255"/>
              <a:ext cx="2574999" cy="1379315"/>
            </a:xfrm>
            <a:custGeom>
              <a:avLst/>
              <a:gdLst/>
              <a:ahLst/>
              <a:cxnLst/>
              <a:rect l="l" t="t" r="r" b="b"/>
              <a:pathLst>
                <a:path w="2574999" h="1379315">
                  <a:moveTo>
                    <a:pt x="2574999" y="0"/>
                  </a:moveTo>
                  <a:lnTo>
                    <a:pt x="0" y="0"/>
                  </a:lnTo>
                  <a:lnTo>
                    <a:pt x="0" y="1379315"/>
                  </a:lnTo>
                  <a:lnTo>
                    <a:pt x="2574999" y="1379315"/>
                  </a:lnTo>
                  <a:lnTo>
                    <a:pt x="2574999" y="0"/>
                  </a:lnTo>
                  <a:close/>
                </a:path>
              </a:pathLst>
            </a:custGeom>
            <a:blipFill>
              <a:blip r:embed="rId5">
                <a:extLst>
                  <a:ext uri="{96DAC541-7B7A-43D3-8B79-37D633B846F1}">
                    <asvg:svgBlip xmlns:asvg="http://schemas.microsoft.com/office/drawing/2016/SVG/main" r:embed="rId6"/>
                  </a:ext>
                </a:extLst>
              </a:blip>
              <a:stretch>
                <a:fillRect l="-4372" t="-32" r="-7941"/>
              </a:stretch>
            </a:blipFill>
          </p:spPr>
          <p:txBody>
            <a:bodyPr/>
            <a:lstStyle/>
            <a:p>
              <a:endParaRPr lang="en-US"/>
            </a:p>
          </p:txBody>
        </p:sp>
        <p:sp>
          <p:nvSpPr>
            <p:cNvPr id="50" name="Freeform 50"/>
            <p:cNvSpPr/>
            <p:nvPr/>
          </p:nvSpPr>
          <p:spPr>
            <a:xfrm flipH="1">
              <a:off x="12613032" y="154457"/>
              <a:ext cx="2287491" cy="1225310"/>
            </a:xfrm>
            <a:custGeom>
              <a:avLst/>
              <a:gdLst/>
              <a:ahLst/>
              <a:cxnLst/>
              <a:rect l="l" t="t" r="r" b="b"/>
              <a:pathLst>
                <a:path w="2287491" h="1225310">
                  <a:moveTo>
                    <a:pt x="2287491" y="0"/>
                  </a:moveTo>
                  <a:lnTo>
                    <a:pt x="0" y="0"/>
                  </a:lnTo>
                  <a:lnTo>
                    <a:pt x="0" y="1225309"/>
                  </a:lnTo>
                  <a:lnTo>
                    <a:pt x="2287491" y="1225309"/>
                  </a:lnTo>
                  <a:lnTo>
                    <a:pt x="2287491" y="0"/>
                  </a:lnTo>
                  <a:close/>
                </a:path>
              </a:pathLst>
            </a:custGeom>
            <a:blipFill>
              <a:blip r:embed="rId5">
                <a:extLst>
                  <a:ext uri="{96DAC541-7B7A-43D3-8B79-37D633B846F1}">
                    <asvg:svgBlip xmlns:asvg="http://schemas.microsoft.com/office/drawing/2016/SVG/main" r:embed="rId6"/>
                  </a:ext>
                </a:extLst>
              </a:blip>
              <a:stretch>
                <a:fillRect l="-12314" t="-32"/>
              </a:stretch>
            </a:blipFill>
          </p:spPr>
          <p:txBody>
            <a:bodyPr/>
            <a:lstStyle/>
            <a:p>
              <a:endParaRPr lang="en-US"/>
            </a:p>
          </p:txBody>
        </p:sp>
      </p:grpSp>
      <p:sp>
        <p:nvSpPr>
          <p:cNvPr id="51" name="Freeform 51"/>
          <p:cNvSpPr/>
          <p:nvPr/>
        </p:nvSpPr>
        <p:spPr>
          <a:xfrm>
            <a:off x="16473256" y="270912"/>
            <a:ext cx="1563305" cy="1537465"/>
          </a:xfrm>
          <a:custGeom>
            <a:avLst/>
            <a:gdLst/>
            <a:ahLst/>
            <a:cxnLst/>
            <a:rect l="l" t="t" r="r" b="b"/>
            <a:pathLst>
              <a:path w="1563305" h="1537465">
                <a:moveTo>
                  <a:pt x="0" y="0"/>
                </a:moveTo>
                <a:lnTo>
                  <a:pt x="1563305" y="0"/>
                </a:lnTo>
                <a:lnTo>
                  <a:pt x="1563305" y="1537465"/>
                </a:lnTo>
                <a:lnTo>
                  <a:pt x="0" y="1537465"/>
                </a:lnTo>
                <a:lnTo>
                  <a:pt x="0" y="0"/>
                </a:lnTo>
                <a:close/>
              </a:path>
            </a:pathLst>
          </a:custGeom>
          <a:blipFill>
            <a:blip r:embed="rId7"/>
            <a:stretch>
              <a:fillRect/>
            </a:stretch>
          </a:blipFill>
        </p:spPr>
        <p:txBody>
          <a:bodyPr/>
          <a:lstStyle/>
          <a:p>
            <a:endParaRPr lang="en-US"/>
          </a:p>
        </p:txBody>
      </p:sp>
      <p:sp>
        <p:nvSpPr>
          <p:cNvPr id="52" name="TextBox 52"/>
          <p:cNvSpPr txBox="1"/>
          <p:nvPr/>
        </p:nvSpPr>
        <p:spPr>
          <a:xfrm>
            <a:off x="1211490" y="449290"/>
            <a:ext cx="14084886" cy="15240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0C4D4F"/>
                </a:solidFill>
                <a:latin typeface="Mont Bold"/>
                <a:ea typeface="Mont Bold"/>
                <a:cs typeface="Mont Bold"/>
                <a:sym typeface="Mont Bold"/>
              </a:rPr>
              <a:t>Virginia Code §58.1-3295 </a:t>
            </a:r>
          </a:p>
        </p:txBody>
      </p:sp>
      <p:sp>
        <p:nvSpPr>
          <p:cNvPr id="53" name="TextBox 53"/>
          <p:cNvSpPr txBox="1"/>
          <p:nvPr/>
        </p:nvSpPr>
        <p:spPr>
          <a:xfrm>
            <a:off x="1211490" y="5902929"/>
            <a:ext cx="15659425" cy="2838450"/>
          </a:xfrm>
          <a:prstGeom prst="rect">
            <a:avLst/>
          </a:prstGeom>
        </p:spPr>
        <p:txBody>
          <a:bodyPr lIns="0" tIns="0" rIns="0" bIns="0" rtlCol="0" anchor="t">
            <a:spAutoFit/>
          </a:bodyPr>
          <a:lstStyle/>
          <a:p>
            <a:pPr algn="l">
              <a:lnSpc>
                <a:spcPts val="3750"/>
              </a:lnSpc>
            </a:pPr>
            <a:r>
              <a:rPr lang="en-US" sz="2500">
                <a:solidFill>
                  <a:srgbClr val="0C4D4F"/>
                </a:solidFill>
                <a:latin typeface="Montserrat Classic"/>
                <a:ea typeface="Montserrat Classic"/>
                <a:cs typeface="Montserrat Classic"/>
                <a:sym typeface="Montserrat Classic"/>
              </a:rPr>
              <a:t>E. Notwithstanding any other provision in this section or other law, the real property governed by this section that is generating income as affordable housing </a:t>
            </a:r>
            <a:r>
              <a:rPr lang="en-US" sz="2500">
                <a:solidFill>
                  <a:srgbClr val="0C4D4F"/>
                </a:solidFill>
                <a:latin typeface="Montserrat Classic Bold"/>
                <a:ea typeface="Montserrat Classic Bold"/>
                <a:cs typeface="Montserrat Classic Bold"/>
                <a:sym typeface="Montserrat Classic Bold"/>
              </a:rPr>
              <a:t>shall be assessed using the income approach</a:t>
            </a:r>
            <a:r>
              <a:rPr lang="en-US" sz="2500">
                <a:solidFill>
                  <a:srgbClr val="0C4D4F"/>
                </a:solidFill>
                <a:latin typeface="Montserrat Classic"/>
                <a:ea typeface="Montserrat Classic"/>
                <a:cs typeface="Montserrat Classic"/>
                <a:sym typeface="Montserrat Classic"/>
              </a:rPr>
              <a:t> based on: the property's current use, income restrictions, provisions of any arm's-length contract including but not limited to restrictions on the transfer of title or other restraints on alienation of the real property, the requirements of subsection B, and all other provisions of this section.</a:t>
            </a:r>
          </a:p>
        </p:txBody>
      </p:sp>
      <p:sp>
        <p:nvSpPr>
          <p:cNvPr id="54" name="TextBox 54"/>
          <p:cNvSpPr txBox="1"/>
          <p:nvPr/>
        </p:nvSpPr>
        <p:spPr>
          <a:xfrm>
            <a:off x="1211490" y="2178654"/>
            <a:ext cx="16549453" cy="3314700"/>
          </a:xfrm>
          <a:prstGeom prst="rect">
            <a:avLst/>
          </a:prstGeom>
        </p:spPr>
        <p:txBody>
          <a:bodyPr lIns="0" tIns="0" rIns="0" bIns="0" rtlCol="0" anchor="t">
            <a:spAutoFit/>
          </a:bodyPr>
          <a:lstStyle/>
          <a:p>
            <a:pPr algn="l">
              <a:lnSpc>
                <a:spcPts val="3750"/>
              </a:lnSpc>
            </a:pPr>
            <a:r>
              <a:rPr lang="en-US" sz="2500">
                <a:solidFill>
                  <a:srgbClr val="0C4D4F"/>
                </a:solidFill>
                <a:latin typeface="Montserrat Classic"/>
                <a:ea typeface="Montserrat Classic"/>
                <a:cs typeface="Montserrat Classic"/>
                <a:sym typeface="Montserrat Classic"/>
              </a:rPr>
              <a:t>A. Notwithstanding any other provision of law, in determining the fair market value of real property operated in whole or in part as affordable rental housing,...., the duly authorized real estate assessor </a:t>
            </a:r>
            <a:r>
              <a:rPr lang="en-US" sz="2500">
                <a:solidFill>
                  <a:srgbClr val="0C4D4F"/>
                </a:solidFill>
                <a:latin typeface="Montserrat Classic Bold"/>
                <a:ea typeface="Montserrat Classic Bold"/>
                <a:cs typeface="Montserrat Classic Bold"/>
                <a:sym typeface="Montserrat Classic Bold"/>
              </a:rPr>
              <a:t>shall consider:</a:t>
            </a:r>
          </a:p>
          <a:p>
            <a:pPr algn="l">
              <a:lnSpc>
                <a:spcPts val="3750"/>
              </a:lnSpc>
            </a:pPr>
            <a:r>
              <a:rPr lang="en-US" sz="2500">
                <a:solidFill>
                  <a:srgbClr val="0C4D4F"/>
                </a:solidFill>
                <a:latin typeface="Montserrat Classic"/>
                <a:ea typeface="Montserrat Classic"/>
                <a:cs typeface="Montserrat Classic"/>
                <a:sym typeface="Montserrat Classic"/>
              </a:rPr>
              <a:t>1. The contract rent and the impact of applicable rent restrictions;</a:t>
            </a:r>
          </a:p>
          <a:p>
            <a:pPr algn="l">
              <a:lnSpc>
                <a:spcPts val="3750"/>
              </a:lnSpc>
            </a:pPr>
            <a:r>
              <a:rPr lang="en-US" sz="2500">
                <a:solidFill>
                  <a:srgbClr val="0C4D4F"/>
                </a:solidFill>
                <a:latin typeface="Montserrat Classic"/>
                <a:ea typeface="Montserrat Classic"/>
                <a:cs typeface="Montserrat Classic"/>
                <a:sym typeface="Montserrat Classic"/>
              </a:rPr>
              <a:t>2. Restrictions on the transfer of title or other restraints on alienation of the real property; and</a:t>
            </a:r>
          </a:p>
          <a:p>
            <a:pPr algn="l">
              <a:lnSpc>
                <a:spcPts val="3750"/>
              </a:lnSpc>
            </a:pPr>
            <a:r>
              <a:rPr lang="en-US" sz="2500">
                <a:solidFill>
                  <a:srgbClr val="0C4D4F"/>
                </a:solidFill>
                <a:latin typeface="Montserrat Classic"/>
                <a:ea typeface="Montserrat Classic"/>
                <a:cs typeface="Montserrat Classic"/>
                <a:sym typeface="Montserrat Classic"/>
              </a:rPr>
              <a:t>3. The actual operating expenses and expenditures and the impact of any such additional expenses or expenditures.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391617" y="3466367"/>
            <a:ext cx="4710034" cy="2030135"/>
            <a:chOff x="0" y="0"/>
            <a:chExt cx="1240503" cy="534686"/>
          </a:xfrm>
        </p:grpSpPr>
        <p:sp>
          <p:nvSpPr>
            <p:cNvPr id="3" name="Freeform 3"/>
            <p:cNvSpPr/>
            <p:nvPr/>
          </p:nvSpPr>
          <p:spPr>
            <a:xfrm>
              <a:off x="0" y="0"/>
              <a:ext cx="1240503" cy="534686"/>
            </a:xfrm>
            <a:custGeom>
              <a:avLst/>
              <a:gdLst/>
              <a:ahLst/>
              <a:cxnLst/>
              <a:rect l="l" t="t" r="r" b="b"/>
              <a:pathLst>
                <a:path w="1240503" h="534686">
                  <a:moveTo>
                    <a:pt x="1037303" y="0"/>
                  </a:moveTo>
                  <a:lnTo>
                    <a:pt x="203200" y="0"/>
                  </a:lnTo>
                  <a:lnTo>
                    <a:pt x="0" y="267343"/>
                  </a:lnTo>
                  <a:lnTo>
                    <a:pt x="203200" y="534686"/>
                  </a:lnTo>
                  <a:lnTo>
                    <a:pt x="1037303" y="534686"/>
                  </a:lnTo>
                  <a:lnTo>
                    <a:pt x="1240503" y="267343"/>
                  </a:lnTo>
                  <a:lnTo>
                    <a:pt x="1037303" y="0"/>
                  </a:lnTo>
                  <a:close/>
                </a:path>
              </a:pathLst>
            </a:custGeom>
            <a:solidFill>
              <a:srgbClr val="A0D18E"/>
            </a:solidFill>
          </p:spPr>
          <p:txBody>
            <a:bodyPr/>
            <a:lstStyle/>
            <a:p>
              <a:endParaRPr lang="en-US"/>
            </a:p>
          </p:txBody>
        </p:sp>
        <p:sp>
          <p:nvSpPr>
            <p:cNvPr id="4" name="TextBox 4"/>
            <p:cNvSpPr txBox="1"/>
            <p:nvPr/>
          </p:nvSpPr>
          <p:spPr>
            <a:xfrm>
              <a:off x="152400" y="-38100"/>
              <a:ext cx="935703" cy="572786"/>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rot="5400000">
            <a:off x="-3007558" y="-542066"/>
            <a:ext cx="6015116" cy="3956935"/>
            <a:chOff x="0" y="0"/>
            <a:chExt cx="812800" cy="534686"/>
          </a:xfrm>
        </p:grpSpPr>
        <p:sp>
          <p:nvSpPr>
            <p:cNvPr id="6" name="Freeform 6"/>
            <p:cNvSpPr/>
            <p:nvPr/>
          </p:nvSpPr>
          <p:spPr>
            <a:xfrm>
              <a:off x="0" y="0"/>
              <a:ext cx="812800" cy="534686"/>
            </a:xfrm>
            <a:custGeom>
              <a:avLst/>
              <a:gdLst/>
              <a:ahLst/>
              <a:cxnLst/>
              <a:rect l="l" t="t" r="r" b="b"/>
              <a:pathLst>
                <a:path w="812800" h="534686">
                  <a:moveTo>
                    <a:pt x="0" y="0"/>
                  </a:moveTo>
                  <a:lnTo>
                    <a:pt x="609600" y="0"/>
                  </a:lnTo>
                  <a:lnTo>
                    <a:pt x="812800" y="267343"/>
                  </a:lnTo>
                  <a:lnTo>
                    <a:pt x="609600" y="534686"/>
                  </a:lnTo>
                  <a:lnTo>
                    <a:pt x="0" y="534686"/>
                  </a:lnTo>
                  <a:lnTo>
                    <a:pt x="203200" y="267343"/>
                  </a:lnTo>
                  <a:lnTo>
                    <a:pt x="0" y="0"/>
                  </a:lnTo>
                  <a:close/>
                </a:path>
              </a:pathLst>
            </a:custGeom>
            <a:solidFill>
              <a:srgbClr val="0C4D4F"/>
            </a:solidFill>
          </p:spPr>
          <p:txBody>
            <a:bodyPr/>
            <a:lstStyle/>
            <a:p>
              <a:endParaRPr lang="en-US"/>
            </a:p>
          </p:txBody>
        </p:sp>
        <p:sp>
          <p:nvSpPr>
            <p:cNvPr id="7" name="TextBox 7"/>
            <p:cNvSpPr txBox="1"/>
            <p:nvPr/>
          </p:nvSpPr>
          <p:spPr>
            <a:xfrm>
              <a:off x="177800" y="-38100"/>
              <a:ext cx="558800" cy="572786"/>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0" y="6048843"/>
            <a:ext cx="1978467" cy="5380822"/>
            <a:chOff x="0" y="0"/>
            <a:chExt cx="521078" cy="1417171"/>
          </a:xfrm>
        </p:grpSpPr>
        <p:sp>
          <p:nvSpPr>
            <p:cNvPr id="9" name="Freeform 9"/>
            <p:cNvSpPr/>
            <p:nvPr/>
          </p:nvSpPr>
          <p:spPr>
            <a:xfrm>
              <a:off x="0" y="0"/>
              <a:ext cx="521078" cy="1417171"/>
            </a:xfrm>
            <a:custGeom>
              <a:avLst/>
              <a:gdLst/>
              <a:ahLst/>
              <a:cxnLst/>
              <a:rect l="l" t="t" r="r" b="b"/>
              <a:pathLst>
                <a:path w="521078" h="1417171">
                  <a:moveTo>
                    <a:pt x="0" y="0"/>
                  </a:moveTo>
                  <a:lnTo>
                    <a:pt x="521078" y="0"/>
                  </a:lnTo>
                  <a:lnTo>
                    <a:pt x="521078" y="1417171"/>
                  </a:lnTo>
                  <a:lnTo>
                    <a:pt x="0" y="1417171"/>
                  </a:lnTo>
                  <a:close/>
                </a:path>
              </a:pathLst>
            </a:custGeom>
            <a:solidFill>
              <a:srgbClr val="19787B"/>
            </a:solidFill>
          </p:spPr>
          <p:txBody>
            <a:bodyPr/>
            <a:lstStyle/>
            <a:p>
              <a:endParaRPr lang="en-US"/>
            </a:p>
          </p:txBody>
        </p:sp>
        <p:sp>
          <p:nvSpPr>
            <p:cNvPr id="10" name="TextBox 10"/>
            <p:cNvSpPr txBox="1"/>
            <p:nvPr/>
          </p:nvSpPr>
          <p:spPr>
            <a:xfrm>
              <a:off x="0" y="-38100"/>
              <a:ext cx="521078" cy="1455271"/>
            </a:xfrm>
            <a:prstGeom prst="rect">
              <a:avLst/>
            </a:prstGeom>
          </p:spPr>
          <p:txBody>
            <a:bodyPr lIns="50800" tIns="50800" rIns="50800" bIns="50800" rtlCol="0" anchor="ctr"/>
            <a:lstStyle/>
            <a:p>
              <a:pPr algn="ctr">
                <a:lnSpc>
                  <a:spcPts val="2940"/>
                </a:lnSpc>
              </a:pPr>
              <a:endParaRPr/>
            </a:p>
          </p:txBody>
        </p:sp>
      </p:grpSp>
      <p:sp>
        <p:nvSpPr>
          <p:cNvPr id="11" name="Freeform 11"/>
          <p:cNvSpPr/>
          <p:nvPr/>
        </p:nvSpPr>
        <p:spPr>
          <a:xfrm>
            <a:off x="16473256" y="270912"/>
            <a:ext cx="1563305" cy="1537465"/>
          </a:xfrm>
          <a:custGeom>
            <a:avLst/>
            <a:gdLst/>
            <a:ahLst/>
            <a:cxnLst/>
            <a:rect l="l" t="t" r="r" b="b"/>
            <a:pathLst>
              <a:path w="1563305" h="1537465">
                <a:moveTo>
                  <a:pt x="0" y="0"/>
                </a:moveTo>
                <a:lnTo>
                  <a:pt x="1563305" y="0"/>
                </a:lnTo>
                <a:lnTo>
                  <a:pt x="1563305" y="1537465"/>
                </a:lnTo>
                <a:lnTo>
                  <a:pt x="0" y="1537465"/>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2528375" y="893977"/>
            <a:ext cx="14084886" cy="15240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0C4D4F"/>
                </a:solidFill>
                <a:latin typeface="Mont Bold"/>
                <a:ea typeface="Mont Bold"/>
                <a:cs typeface="Mont Bold"/>
                <a:sym typeface="Mont Bold"/>
              </a:rPr>
              <a:t>Attorney General’s opinion</a:t>
            </a:r>
          </a:p>
        </p:txBody>
      </p:sp>
      <p:sp>
        <p:nvSpPr>
          <p:cNvPr id="13" name="TextBox 13"/>
          <p:cNvSpPr txBox="1"/>
          <p:nvPr/>
        </p:nvSpPr>
        <p:spPr>
          <a:xfrm>
            <a:off x="2528375" y="3111659"/>
            <a:ext cx="14089277" cy="5208270"/>
          </a:xfrm>
          <a:prstGeom prst="rect">
            <a:avLst/>
          </a:prstGeom>
        </p:spPr>
        <p:txBody>
          <a:bodyPr lIns="0" tIns="0" rIns="0" bIns="0" rtlCol="0" anchor="t">
            <a:spAutoFit/>
          </a:bodyPr>
          <a:lstStyle/>
          <a:p>
            <a:pPr algn="l">
              <a:lnSpc>
                <a:spcPts val="4199"/>
              </a:lnSpc>
            </a:pPr>
            <a:r>
              <a:rPr lang="en-US" sz="2799">
                <a:solidFill>
                  <a:srgbClr val="0C4D4F"/>
                </a:solidFill>
                <a:latin typeface="Montserrat Classic"/>
                <a:ea typeface="Montserrat Classic"/>
                <a:cs typeface="Montserrat Classic"/>
                <a:sym typeface="Montserrat Classic"/>
              </a:rPr>
              <a:t>“For the foregoing reasons, it is my opinion that assessors </a:t>
            </a:r>
            <a:r>
              <a:rPr lang="en-US" sz="2799">
                <a:solidFill>
                  <a:srgbClr val="0C4D4F"/>
                </a:solidFill>
                <a:latin typeface="Montserrat Classic Bold"/>
                <a:ea typeface="Montserrat Classic Bold"/>
                <a:cs typeface="Montserrat Classic Bold"/>
                <a:sym typeface="Montserrat Classic Bold"/>
              </a:rPr>
              <a:t>must consider fully</a:t>
            </a:r>
            <a:r>
              <a:rPr lang="en-US" sz="2799">
                <a:solidFill>
                  <a:srgbClr val="0C4D4F"/>
                </a:solidFill>
                <a:latin typeface="Montserrat Classic"/>
                <a:ea typeface="Montserrat Classic"/>
                <a:cs typeface="Montserrat Classic"/>
                <a:sym typeface="Montserrat Classic"/>
              </a:rPr>
              <a:t> an affordable housing property’s actual operating expenses and expenditures and the impact of any such additional expenses or expenditures, </a:t>
            </a:r>
            <a:r>
              <a:rPr lang="en-US" sz="2799">
                <a:solidFill>
                  <a:srgbClr val="0C4D4F"/>
                </a:solidFill>
                <a:latin typeface="Montserrat Classic Bold"/>
                <a:ea typeface="Montserrat Classic Bold"/>
                <a:cs typeface="Montserrat Classic Bold"/>
                <a:sym typeface="Montserrat Classic Bold"/>
              </a:rPr>
              <a:t>rather than conduct a cursory review</a:t>
            </a:r>
            <a:r>
              <a:rPr lang="en-US" sz="2799">
                <a:solidFill>
                  <a:srgbClr val="0C4D4F"/>
                </a:solidFill>
                <a:latin typeface="Montserrat Classic"/>
                <a:ea typeface="Montserrat Classic"/>
                <a:cs typeface="Montserrat Classic"/>
                <a:sym typeface="Montserrat Classic"/>
              </a:rPr>
              <a:t> of the property’s statement of income and expenses. It is further my opinion that tax assessments of affordable housing properties </a:t>
            </a:r>
            <a:r>
              <a:rPr lang="en-US" sz="2799">
                <a:solidFill>
                  <a:srgbClr val="0C4D4F"/>
                </a:solidFill>
                <a:latin typeface="Montserrat Classic Bold"/>
                <a:ea typeface="Montserrat Classic Bold"/>
                <a:cs typeface="Montserrat Classic Bold"/>
                <a:sym typeface="Montserrat Classic Bold"/>
              </a:rPr>
              <a:t>must be performed in accordance with generally accepted appraisal practices, procedures, rules, and standards</a:t>
            </a:r>
            <a:r>
              <a:rPr lang="en-US" sz="2799">
                <a:solidFill>
                  <a:srgbClr val="0C4D4F"/>
                </a:solidFill>
                <a:latin typeface="Montserrat Classic"/>
                <a:ea typeface="Montserrat Classic"/>
                <a:cs typeface="Montserrat Classic"/>
                <a:sym typeface="Montserrat Classic"/>
              </a:rPr>
              <a:t> prescribed by nationally recognized professional appraisal organizations...” </a:t>
            </a:r>
          </a:p>
          <a:p>
            <a:pPr algn="l">
              <a:lnSpc>
                <a:spcPts val="4199"/>
              </a:lnSpc>
            </a:pPr>
            <a:endParaRPr lang="en-US" sz="2799">
              <a:solidFill>
                <a:srgbClr val="0C4D4F"/>
              </a:solidFill>
              <a:latin typeface="Montserrat Classic"/>
              <a:ea typeface="Montserrat Classic"/>
              <a:cs typeface="Montserrat Classic"/>
              <a:sym typeface="Montserrat Classic"/>
            </a:endParaRPr>
          </a:p>
          <a:p>
            <a:pPr algn="l">
              <a:lnSpc>
                <a:spcPts val="4199"/>
              </a:lnSpc>
            </a:pPr>
            <a:r>
              <a:rPr lang="en-US" sz="2799">
                <a:solidFill>
                  <a:srgbClr val="0C4D4F"/>
                </a:solidFill>
                <a:latin typeface="Montserrat Classic"/>
                <a:ea typeface="Montserrat Classic"/>
                <a:cs typeface="Montserrat Classic"/>
                <a:sym typeface="Montserrat Classic"/>
              </a:rPr>
              <a:t>October 26,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8018983" y="1531824"/>
            <a:ext cx="12651082" cy="7223352"/>
          </a:xfrm>
          <a:custGeom>
            <a:avLst/>
            <a:gdLst/>
            <a:ahLst/>
            <a:cxnLst/>
            <a:rect l="l" t="t" r="r" b="b"/>
            <a:pathLst>
              <a:path w="12651082" h="7223352">
                <a:moveTo>
                  <a:pt x="0" y="7223352"/>
                </a:moveTo>
                <a:lnTo>
                  <a:pt x="12651082" y="7223352"/>
                </a:lnTo>
                <a:lnTo>
                  <a:pt x="12651082" y="0"/>
                </a:lnTo>
                <a:lnTo>
                  <a:pt x="0" y="0"/>
                </a:lnTo>
                <a:lnTo>
                  <a:pt x="0" y="7223352"/>
                </a:lnTo>
                <a:close/>
              </a:path>
            </a:pathLst>
          </a:custGeom>
          <a:blipFill>
            <a:blip r:embed="rId3">
              <a:extLst>
                <a:ext uri="{96DAC541-7B7A-43D3-8B79-37D633B846F1}">
                  <asvg:svgBlip xmlns:asvg="http://schemas.microsoft.com/office/drawing/2016/SVG/main" r:embed="rId4"/>
                </a:ext>
              </a:extLst>
            </a:blip>
            <a:stretch>
              <a:fillRect t="-51576"/>
            </a:stretch>
          </a:blipFill>
        </p:spPr>
        <p:txBody>
          <a:bodyPr/>
          <a:lstStyle/>
          <a:p>
            <a:endParaRPr lang="en-US"/>
          </a:p>
        </p:txBody>
      </p:sp>
      <p:sp>
        <p:nvSpPr>
          <p:cNvPr id="3" name="TextBox 3"/>
          <p:cNvSpPr txBox="1"/>
          <p:nvPr/>
        </p:nvSpPr>
        <p:spPr>
          <a:xfrm>
            <a:off x="2720397" y="579012"/>
            <a:ext cx="14084886" cy="15240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0C4D4F"/>
                </a:solidFill>
                <a:latin typeface="Mont Bold"/>
                <a:ea typeface="Mont Bold"/>
                <a:cs typeface="Mont Bold"/>
                <a:sym typeface="Mont Bold"/>
              </a:rPr>
              <a:t>The Problem:</a:t>
            </a:r>
          </a:p>
        </p:txBody>
      </p:sp>
      <p:sp>
        <p:nvSpPr>
          <p:cNvPr id="4" name="TextBox 4"/>
          <p:cNvSpPr txBox="1"/>
          <p:nvPr/>
        </p:nvSpPr>
        <p:spPr>
          <a:xfrm>
            <a:off x="2720397" y="2230687"/>
            <a:ext cx="14689528" cy="7219950"/>
          </a:xfrm>
          <a:prstGeom prst="rect">
            <a:avLst/>
          </a:prstGeom>
        </p:spPr>
        <p:txBody>
          <a:bodyPr lIns="0" tIns="0" rIns="0" bIns="0" rtlCol="0" anchor="t">
            <a:spAutoFit/>
          </a:bodyPr>
          <a:lstStyle/>
          <a:p>
            <a:pPr algn="l">
              <a:lnSpc>
                <a:spcPts val="3750"/>
              </a:lnSpc>
            </a:pPr>
            <a:r>
              <a:rPr lang="en-US" sz="2500">
                <a:solidFill>
                  <a:srgbClr val="0C4D4F"/>
                </a:solidFill>
                <a:latin typeface="Montserrat Classic"/>
                <a:ea typeface="Montserrat Classic"/>
                <a:cs typeface="Montserrat Classic"/>
                <a:sym typeface="Montserrat Classic"/>
              </a:rPr>
              <a:t>While there are many assessors correctly following this section of code, violations occur frequently and throughout the state. We know that this has happened in </a:t>
            </a:r>
            <a:r>
              <a:rPr lang="en-US" sz="2500">
                <a:solidFill>
                  <a:srgbClr val="0C4D4F"/>
                </a:solidFill>
                <a:latin typeface="Montserrat Classic Bold"/>
                <a:ea typeface="Montserrat Classic Bold"/>
                <a:cs typeface="Montserrat Classic Bold"/>
                <a:sym typeface="Montserrat Classic Bold"/>
              </a:rPr>
              <a:t>at least 32 different localities</a:t>
            </a:r>
            <a:r>
              <a:rPr lang="en-US" sz="2500">
                <a:solidFill>
                  <a:srgbClr val="0C4D4F"/>
                </a:solidFill>
                <a:latin typeface="Montserrat Classic"/>
                <a:ea typeface="Montserrat Classic"/>
                <a:cs typeface="Montserrat Classic"/>
                <a:sym typeface="Montserrat Classic"/>
              </a:rPr>
              <a:t>, according to reports from affordable housing providers across the Commonwealth. </a:t>
            </a:r>
          </a:p>
          <a:p>
            <a:pPr algn="l">
              <a:lnSpc>
                <a:spcPts val="2250"/>
              </a:lnSpc>
            </a:pPr>
            <a:endParaRPr lang="en-US" sz="2500">
              <a:solidFill>
                <a:srgbClr val="0C4D4F"/>
              </a:solidFill>
              <a:latin typeface="Montserrat Classic"/>
              <a:ea typeface="Montserrat Classic"/>
              <a:cs typeface="Montserrat Classic"/>
              <a:sym typeface="Montserrat Classic"/>
            </a:endParaRPr>
          </a:p>
          <a:p>
            <a:pPr marL="539751" lvl="1" indent="-269876" algn="l">
              <a:lnSpc>
                <a:spcPts val="3750"/>
              </a:lnSpc>
              <a:buFont typeface="Arial"/>
              <a:buChar char="•"/>
            </a:pPr>
            <a:r>
              <a:rPr lang="en-US" sz="2500">
                <a:solidFill>
                  <a:srgbClr val="0C4D4F"/>
                </a:solidFill>
                <a:latin typeface="Montserrat Classic"/>
                <a:ea typeface="Montserrat Classic"/>
                <a:cs typeface="Montserrat Classic"/>
                <a:sym typeface="Montserrat Classic"/>
              </a:rPr>
              <a:t>“This can make the difference in a property cash flowing for the year or being in the red.”</a:t>
            </a:r>
          </a:p>
          <a:p>
            <a:pPr marL="539751" lvl="1" indent="-269876" algn="l">
              <a:lnSpc>
                <a:spcPts val="3750"/>
              </a:lnSpc>
              <a:buFont typeface="Arial"/>
              <a:buChar char="•"/>
            </a:pPr>
            <a:r>
              <a:rPr lang="en-US" sz="2500">
                <a:solidFill>
                  <a:srgbClr val="0C4D4F"/>
                </a:solidFill>
                <a:latin typeface="Montserrat Classic"/>
                <a:ea typeface="Montserrat Classic"/>
                <a:cs typeface="Montserrat Classic"/>
                <a:sym typeface="Montserrat Classic"/>
              </a:rPr>
              <a:t>“We had to appeal our property taxes on most properties in all jurisdictions every year. It is a tremendous </a:t>
            </a:r>
            <a:r>
              <a:rPr lang="en-US" sz="2500">
                <a:solidFill>
                  <a:srgbClr val="0C4D4F"/>
                </a:solidFill>
                <a:latin typeface="Montserrat Classic Bold"/>
                <a:ea typeface="Montserrat Classic Bold"/>
                <a:cs typeface="Montserrat Classic Bold"/>
                <a:sym typeface="Montserrat Classic Bold"/>
              </a:rPr>
              <a:t>waste of time and money</a:t>
            </a:r>
            <a:r>
              <a:rPr lang="en-US" sz="2500">
                <a:solidFill>
                  <a:srgbClr val="0C4D4F"/>
                </a:solidFill>
                <a:latin typeface="Montserrat Classic"/>
                <a:ea typeface="Montserrat Classic"/>
                <a:cs typeface="Montserrat Classic"/>
                <a:sym typeface="Montserrat Classic"/>
              </a:rPr>
              <a:t> and still often results in valuations (and therefore taxes paid) that are higher than they should be.”</a:t>
            </a:r>
          </a:p>
          <a:p>
            <a:pPr marL="539751" lvl="1" indent="-269876" algn="l">
              <a:lnSpc>
                <a:spcPts val="3750"/>
              </a:lnSpc>
              <a:buFont typeface="Arial"/>
              <a:buChar char="•"/>
            </a:pPr>
            <a:r>
              <a:rPr lang="en-US" sz="2500">
                <a:solidFill>
                  <a:srgbClr val="0C4D4F"/>
                </a:solidFill>
                <a:latin typeface="Montserrat Classic"/>
                <a:ea typeface="Montserrat Classic"/>
                <a:cs typeface="Montserrat Classic"/>
                <a:sym typeface="Montserrat Classic"/>
              </a:rPr>
              <a:t>“The true cost of this higher tax burden is felt by the residents - this translates to l</a:t>
            </a:r>
            <a:r>
              <a:rPr lang="en-US" sz="2500">
                <a:solidFill>
                  <a:srgbClr val="0C4D4F"/>
                </a:solidFill>
                <a:latin typeface="Montserrat Classic Bold"/>
                <a:ea typeface="Montserrat Classic Bold"/>
                <a:cs typeface="Montserrat Classic Bold"/>
                <a:sym typeface="Montserrat Classic Bold"/>
              </a:rPr>
              <a:t>ess services and less frequent maintenance or repairs</a:t>
            </a:r>
            <a:r>
              <a:rPr lang="en-US" sz="2500">
                <a:solidFill>
                  <a:srgbClr val="0C4D4F"/>
                </a:solidFill>
                <a:latin typeface="Montserrat Classic"/>
                <a:ea typeface="Montserrat Classic"/>
                <a:cs typeface="Montserrat Classic"/>
                <a:sym typeface="Montserrat Classic"/>
              </a:rPr>
              <a:t>.”</a:t>
            </a:r>
          </a:p>
          <a:p>
            <a:pPr marL="539751" lvl="1" indent="-269876" algn="l">
              <a:lnSpc>
                <a:spcPts val="3750"/>
              </a:lnSpc>
              <a:buFont typeface="Arial"/>
              <a:buChar char="•"/>
            </a:pPr>
            <a:r>
              <a:rPr lang="en-US" sz="2500">
                <a:solidFill>
                  <a:srgbClr val="0C4D4F"/>
                </a:solidFill>
                <a:latin typeface="Montserrat Classic"/>
                <a:ea typeface="Montserrat Classic"/>
                <a:cs typeface="Montserrat Classic"/>
                <a:sym typeface="Montserrat Classic"/>
              </a:rPr>
              <a:t>“We estimate that inaccurate assessments on average cost us about $16,000 more in taxes - or about $200 more taxes per unit.”</a:t>
            </a:r>
          </a:p>
          <a:p>
            <a:pPr algn="l">
              <a:lnSpc>
                <a:spcPts val="2250"/>
              </a:lnSpc>
            </a:pPr>
            <a:endParaRPr lang="en-US" sz="2500">
              <a:solidFill>
                <a:srgbClr val="0C4D4F"/>
              </a:solidFill>
              <a:latin typeface="Montserrat Classic"/>
              <a:ea typeface="Montserrat Classic"/>
              <a:cs typeface="Montserrat Classic"/>
              <a:sym typeface="Montserrat Classic"/>
            </a:endParaRPr>
          </a:p>
          <a:p>
            <a:pPr algn="l">
              <a:lnSpc>
                <a:spcPts val="3750"/>
              </a:lnSpc>
            </a:pPr>
            <a:r>
              <a:rPr lang="en-US" sz="2500">
                <a:solidFill>
                  <a:srgbClr val="0C4D4F"/>
                </a:solidFill>
                <a:latin typeface="Montserrat Classic Bold"/>
                <a:ea typeface="Montserrat Classic Bold"/>
                <a:cs typeface="Montserrat Classic Bold"/>
                <a:sym typeface="Montserrat Classic Bold"/>
              </a:rPr>
              <a:t>“Affordable housing projects should pay their fair share of property taxes, but with restricted rents, the "market value" is less than market-rate properties.”</a:t>
            </a:r>
          </a:p>
        </p:txBody>
      </p:sp>
      <p:sp>
        <p:nvSpPr>
          <p:cNvPr id="5" name="Freeform 5"/>
          <p:cNvSpPr/>
          <p:nvPr/>
        </p:nvSpPr>
        <p:spPr>
          <a:xfrm>
            <a:off x="16473256" y="270912"/>
            <a:ext cx="1563305" cy="1537465"/>
          </a:xfrm>
          <a:custGeom>
            <a:avLst/>
            <a:gdLst/>
            <a:ahLst/>
            <a:cxnLst/>
            <a:rect l="l" t="t" r="r" b="b"/>
            <a:pathLst>
              <a:path w="1563305" h="1537465">
                <a:moveTo>
                  <a:pt x="0" y="0"/>
                </a:moveTo>
                <a:lnTo>
                  <a:pt x="1563305" y="0"/>
                </a:lnTo>
                <a:lnTo>
                  <a:pt x="1563305" y="1537465"/>
                </a:lnTo>
                <a:lnTo>
                  <a:pt x="0" y="1537465"/>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053" y="261742"/>
            <a:ext cx="1568910" cy="808969"/>
          </a:xfrm>
          <a:custGeom>
            <a:avLst/>
            <a:gdLst/>
            <a:ahLst/>
            <a:cxnLst/>
            <a:rect l="l" t="t" r="r" b="b"/>
            <a:pathLst>
              <a:path w="1568910" h="808969">
                <a:moveTo>
                  <a:pt x="0" y="0"/>
                </a:moveTo>
                <a:lnTo>
                  <a:pt x="1568910" y="0"/>
                </a:lnTo>
                <a:lnTo>
                  <a:pt x="1568910" y="808969"/>
                </a:lnTo>
                <a:lnTo>
                  <a:pt x="0" y="808969"/>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870221" y="-876823"/>
            <a:ext cx="20028442" cy="3086100"/>
            <a:chOff x="0" y="0"/>
            <a:chExt cx="5274981" cy="812800"/>
          </a:xfrm>
        </p:grpSpPr>
        <p:sp>
          <p:nvSpPr>
            <p:cNvPr id="4" name="Freeform 4"/>
            <p:cNvSpPr/>
            <p:nvPr/>
          </p:nvSpPr>
          <p:spPr>
            <a:xfrm>
              <a:off x="0" y="0"/>
              <a:ext cx="5274981" cy="812800"/>
            </a:xfrm>
            <a:custGeom>
              <a:avLst/>
              <a:gdLst/>
              <a:ahLst/>
              <a:cxnLst/>
              <a:rect l="l" t="t" r="r" b="b"/>
              <a:pathLst>
                <a:path w="5274981" h="812800">
                  <a:moveTo>
                    <a:pt x="19714" y="0"/>
                  </a:moveTo>
                  <a:lnTo>
                    <a:pt x="5255267" y="0"/>
                  </a:lnTo>
                  <a:cubicBezTo>
                    <a:pt x="5266155" y="0"/>
                    <a:pt x="5274981" y="8826"/>
                    <a:pt x="5274981" y="19714"/>
                  </a:cubicBezTo>
                  <a:lnTo>
                    <a:pt x="5274981" y="793086"/>
                  </a:lnTo>
                  <a:cubicBezTo>
                    <a:pt x="5274981" y="803974"/>
                    <a:pt x="5266155" y="812800"/>
                    <a:pt x="5255267" y="812800"/>
                  </a:cubicBezTo>
                  <a:lnTo>
                    <a:pt x="19714" y="812800"/>
                  </a:lnTo>
                  <a:cubicBezTo>
                    <a:pt x="8826" y="812800"/>
                    <a:pt x="0" y="803974"/>
                    <a:pt x="0" y="793086"/>
                  </a:cubicBezTo>
                  <a:lnTo>
                    <a:pt x="0" y="19714"/>
                  </a:lnTo>
                  <a:cubicBezTo>
                    <a:pt x="0" y="8826"/>
                    <a:pt x="8826" y="0"/>
                    <a:pt x="19714" y="0"/>
                  </a:cubicBezTo>
                  <a:close/>
                </a:path>
              </a:pathLst>
            </a:custGeom>
            <a:solidFill>
              <a:srgbClr val="0C4D4F"/>
            </a:solidFill>
          </p:spPr>
          <p:txBody>
            <a:bodyPr/>
            <a:lstStyle/>
            <a:p>
              <a:endParaRPr lang="en-US"/>
            </a:p>
          </p:txBody>
        </p:sp>
        <p:sp>
          <p:nvSpPr>
            <p:cNvPr id="5" name="TextBox 5"/>
            <p:cNvSpPr txBox="1"/>
            <p:nvPr/>
          </p:nvSpPr>
          <p:spPr>
            <a:xfrm>
              <a:off x="0" y="-38100"/>
              <a:ext cx="5274981" cy="850900"/>
            </a:xfrm>
            <a:prstGeom prst="rect">
              <a:avLst/>
            </a:prstGeom>
          </p:spPr>
          <p:txBody>
            <a:bodyPr lIns="50800" tIns="50800" rIns="50800" bIns="50800" rtlCol="0" anchor="ctr"/>
            <a:lstStyle/>
            <a:p>
              <a:pPr algn="ctr">
                <a:lnSpc>
                  <a:spcPts val="2940"/>
                </a:lnSpc>
              </a:pPr>
              <a:endParaRPr/>
            </a:p>
          </p:txBody>
        </p:sp>
      </p:grpSp>
      <p:sp>
        <p:nvSpPr>
          <p:cNvPr id="6" name="TextBox 6"/>
          <p:cNvSpPr txBox="1"/>
          <p:nvPr/>
        </p:nvSpPr>
        <p:spPr>
          <a:xfrm>
            <a:off x="679499" y="2746248"/>
            <a:ext cx="16929003" cy="6512052"/>
          </a:xfrm>
          <a:prstGeom prst="rect">
            <a:avLst/>
          </a:prstGeom>
        </p:spPr>
        <p:txBody>
          <a:bodyPr lIns="0" tIns="0" rIns="0" bIns="0" rtlCol="0" anchor="t">
            <a:spAutoFit/>
          </a:bodyPr>
          <a:lstStyle/>
          <a:p>
            <a:pPr marL="561341" lvl="1" indent="-280670" algn="l">
              <a:lnSpc>
                <a:spcPts val="3744"/>
              </a:lnSpc>
              <a:buFont typeface="Arial"/>
              <a:buChar char="•"/>
            </a:pPr>
            <a:r>
              <a:rPr lang="en-US" sz="2600">
                <a:solidFill>
                  <a:srgbClr val="000000"/>
                </a:solidFill>
                <a:latin typeface="Montserrat Classic"/>
                <a:ea typeface="Montserrat Classic"/>
                <a:cs typeface="Montserrat Classic"/>
                <a:sym typeface="Montserrat Classic"/>
              </a:rPr>
              <a:t>Amendments to code §58.1-3295 to:</a:t>
            </a:r>
          </a:p>
          <a:p>
            <a:pPr marL="1122681" lvl="2" indent="-374227" algn="l">
              <a:lnSpc>
                <a:spcPts val="3744"/>
              </a:lnSpc>
              <a:buFont typeface="Arial"/>
              <a:buChar char="⚬"/>
            </a:pPr>
            <a:r>
              <a:rPr lang="en-US" sz="2600">
                <a:solidFill>
                  <a:srgbClr val="000000"/>
                </a:solidFill>
                <a:latin typeface="Montserrat Classic"/>
                <a:ea typeface="Montserrat Classic"/>
                <a:cs typeface="Montserrat Classic"/>
                <a:sym typeface="Montserrat Classic"/>
              </a:rPr>
              <a:t>Require that assessors </a:t>
            </a:r>
            <a:r>
              <a:rPr lang="en-US" sz="2600">
                <a:solidFill>
                  <a:srgbClr val="000000"/>
                </a:solidFill>
                <a:latin typeface="Montserrat Classic Bold"/>
                <a:ea typeface="Montserrat Classic Bold"/>
                <a:cs typeface="Montserrat Classic Bold"/>
                <a:sym typeface="Montserrat Classic Bold"/>
              </a:rPr>
              <a:t>only use the income approach</a:t>
            </a:r>
            <a:r>
              <a:rPr lang="en-US" sz="2600">
                <a:solidFill>
                  <a:srgbClr val="000000"/>
                </a:solidFill>
                <a:latin typeface="Montserrat Classic"/>
                <a:ea typeface="Montserrat Classic"/>
                <a:cs typeface="Montserrat Classic"/>
                <a:sym typeface="Montserrat Classic"/>
              </a:rPr>
              <a:t> when valuing affordable housing. </a:t>
            </a:r>
          </a:p>
          <a:p>
            <a:pPr marL="1684022" lvl="3" indent="-421005" algn="l">
              <a:lnSpc>
                <a:spcPts val="3744"/>
              </a:lnSpc>
              <a:buFont typeface="Arial"/>
              <a:buChar char="￭"/>
            </a:pPr>
            <a:r>
              <a:rPr lang="en-US" sz="2600">
                <a:solidFill>
                  <a:srgbClr val="000000"/>
                </a:solidFill>
                <a:latin typeface="Montserrat Classic"/>
                <a:ea typeface="Montserrat Classic"/>
                <a:cs typeface="Montserrat Classic"/>
                <a:sym typeface="Montserrat Classic"/>
              </a:rPr>
              <a:t> The income approach is not an option “to consider” but a requirement. </a:t>
            </a:r>
          </a:p>
          <a:p>
            <a:pPr marL="1684022" lvl="3" indent="-421005" algn="l">
              <a:lnSpc>
                <a:spcPts val="3744"/>
              </a:lnSpc>
              <a:buFont typeface="Arial"/>
              <a:buChar char="￭"/>
            </a:pPr>
            <a:r>
              <a:rPr lang="en-US" sz="2600">
                <a:solidFill>
                  <a:srgbClr val="000000"/>
                </a:solidFill>
                <a:latin typeface="Montserrat Classic"/>
                <a:ea typeface="Montserrat Classic"/>
                <a:cs typeface="Montserrat Classic"/>
                <a:sym typeface="Montserrat Classic"/>
              </a:rPr>
              <a:t>All people conducting assessments, licensed or not, must follow these standards. </a:t>
            </a:r>
          </a:p>
          <a:p>
            <a:pPr marL="1122681" lvl="2" indent="-374227" algn="l">
              <a:lnSpc>
                <a:spcPts val="3744"/>
              </a:lnSpc>
              <a:buFont typeface="Arial"/>
              <a:buChar char="⚬"/>
            </a:pPr>
            <a:r>
              <a:rPr lang="en-US" sz="2600">
                <a:solidFill>
                  <a:srgbClr val="000000"/>
                </a:solidFill>
                <a:latin typeface="Montserrat Classic"/>
                <a:ea typeface="Montserrat Classic"/>
                <a:cs typeface="Montserrat Classic"/>
                <a:sym typeface="Montserrat Classic"/>
              </a:rPr>
              <a:t>Describe what is required to accurately use the income approach according to generally accepted appraisal practices. </a:t>
            </a:r>
          </a:p>
          <a:p>
            <a:pPr marL="1684022" lvl="3" indent="-421005" algn="l">
              <a:lnSpc>
                <a:spcPts val="3744"/>
              </a:lnSpc>
              <a:buFont typeface="Arial"/>
              <a:buChar char="￭"/>
            </a:pPr>
            <a:r>
              <a:rPr lang="en-US" sz="2600">
                <a:solidFill>
                  <a:srgbClr val="000000"/>
                </a:solidFill>
                <a:latin typeface="Montserrat Classic"/>
                <a:ea typeface="Montserrat Classic"/>
                <a:cs typeface="Montserrat Classic"/>
                <a:sym typeface="Montserrat Classic"/>
              </a:rPr>
              <a:t>Prohibit the use of mass appraisal techniques when income and expense statements are provided.</a:t>
            </a:r>
          </a:p>
          <a:p>
            <a:pPr marL="1122681" lvl="2" indent="-374227" algn="l">
              <a:lnSpc>
                <a:spcPts val="3744"/>
              </a:lnSpc>
              <a:buFont typeface="Arial"/>
              <a:buChar char="⚬"/>
            </a:pPr>
            <a:r>
              <a:rPr lang="en-US" sz="2600">
                <a:solidFill>
                  <a:srgbClr val="000000"/>
                </a:solidFill>
                <a:latin typeface="Montserrat Classic"/>
                <a:ea typeface="Montserrat Classic"/>
                <a:cs typeface="Montserrat Classic"/>
                <a:sym typeface="Montserrat Classic"/>
              </a:rPr>
              <a:t>Improve transparency by requiring prompt access to materials used in arriving at assessments.</a:t>
            </a:r>
          </a:p>
          <a:p>
            <a:pPr marL="1122681" lvl="2" indent="-374227" algn="l">
              <a:lnSpc>
                <a:spcPts val="3744"/>
              </a:lnSpc>
              <a:buFont typeface="Arial"/>
              <a:buChar char="⚬"/>
            </a:pPr>
            <a:r>
              <a:rPr lang="en-US" sz="2600">
                <a:solidFill>
                  <a:srgbClr val="000000"/>
                </a:solidFill>
                <a:latin typeface="Montserrat Classic"/>
                <a:ea typeface="Montserrat Classic"/>
                <a:cs typeface="Montserrat Classic"/>
                <a:sym typeface="Montserrat Classic"/>
              </a:rPr>
              <a:t>Improve accountability by requiring localities to cover reasonable attorney fees and costs of an appeal if the owner prevails. </a:t>
            </a:r>
          </a:p>
          <a:p>
            <a:pPr marL="1122681" lvl="2" indent="-374227" algn="l">
              <a:lnSpc>
                <a:spcPts val="3744"/>
              </a:lnSpc>
              <a:buFont typeface="Arial"/>
              <a:buChar char="⚬"/>
            </a:pPr>
            <a:r>
              <a:rPr lang="en-US" sz="2600">
                <a:solidFill>
                  <a:srgbClr val="000000"/>
                </a:solidFill>
                <a:latin typeface="Montserrat Classic"/>
                <a:ea typeface="Montserrat Classic"/>
                <a:cs typeface="Montserrat Classic"/>
                <a:sym typeface="Montserrat Classic"/>
              </a:rPr>
              <a:t>Accurately define “affordable housing” to encompass all intended properties. </a:t>
            </a:r>
          </a:p>
          <a:p>
            <a:pPr algn="l">
              <a:lnSpc>
                <a:spcPts val="3744"/>
              </a:lnSpc>
            </a:pPr>
            <a:endParaRPr lang="en-US" sz="2600">
              <a:solidFill>
                <a:srgbClr val="000000"/>
              </a:solidFill>
              <a:latin typeface="Montserrat Classic"/>
              <a:ea typeface="Montserrat Classic"/>
              <a:cs typeface="Montserrat Classic"/>
              <a:sym typeface="Montserrat Classic"/>
            </a:endParaRPr>
          </a:p>
          <a:p>
            <a:pPr marL="561341" lvl="1" indent="-280670" algn="l">
              <a:lnSpc>
                <a:spcPts val="3744"/>
              </a:lnSpc>
              <a:buFont typeface="Arial"/>
              <a:buChar char="•"/>
            </a:pPr>
            <a:r>
              <a:rPr lang="en-US" sz="2600">
                <a:solidFill>
                  <a:srgbClr val="000000"/>
                </a:solidFill>
                <a:latin typeface="Montserrat Classic"/>
                <a:ea typeface="Montserrat Classic"/>
                <a:cs typeface="Montserrat Classic"/>
                <a:sym typeface="Montserrat Classic"/>
              </a:rPr>
              <a:t>Effective training of assessors about affordable housing and these requirements. </a:t>
            </a:r>
          </a:p>
        </p:txBody>
      </p:sp>
      <p:sp>
        <p:nvSpPr>
          <p:cNvPr id="7" name="TextBox 7"/>
          <p:cNvSpPr txBox="1"/>
          <p:nvPr/>
        </p:nvSpPr>
        <p:spPr>
          <a:xfrm>
            <a:off x="679499" y="361427"/>
            <a:ext cx="14084886" cy="15240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FFFFFF"/>
                </a:solidFill>
                <a:latin typeface="Mont Bold"/>
                <a:ea typeface="Mont Bold"/>
                <a:cs typeface="Mont Bold"/>
                <a:sym typeface="Mont Bold"/>
              </a:rPr>
              <a:t>Our Solutions: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29949" y="2046189"/>
            <a:ext cx="6329351" cy="3263572"/>
          </a:xfrm>
          <a:custGeom>
            <a:avLst/>
            <a:gdLst/>
            <a:ahLst/>
            <a:cxnLst/>
            <a:rect l="l" t="t" r="r" b="b"/>
            <a:pathLst>
              <a:path w="6329351" h="3263572">
                <a:moveTo>
                  <a:pt x="0" y="0"/>
                </a:moveTo>
                <a:lnTo>
                  <a:pt x="6329351" y="0"/>
                </a:lnTo>
                <a:lnTo>
                  <a:pt x="6329351" y="3263572"/>
                </a:lnTo>
                <a:lnTo>
                  <a:pt x="0" y="3263572"/>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278007" y="0"/>
            <a:ext cx="10287000" cy="10287000"/>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25000" r="-25000"/>
              </a:stretch>
            </a:blipFill>
          </p:spPr>
          <p:txBody>
            <a:bodyPr/>
            <a:lstStyle/>
            <a:p>
              <a:endParaRPr lang="en-US"/>
            </a:p>
          </p:txBody>
        </p:sp>
      </p:grpSp>
      <p:sp>
        <p:nvSpPr>
          <p:cNvPr id="5" name="TextBox 5"/>
          <p:cNvSpPr txBox="1"/>
          <p:nvPr/>
        </p:nvSpPr>
        <p:spPr>
          <a:xfrm>
            <a:off x="11960548" y="5782637"/>
            <a:ext cx="4268153" cy="1246507"/>
          </a:xfrm>
          <a:prstGeom prst="rect">
            <a:avLst/>
          </a:prstGeom>
        </p:spPr>
        <p:txBody>
          <a:bodyPr lIns="0" tIns="0" rIns="0" bIns="0" rtlCol="0" anchor="t">
            <a:spAutoFit/>
          </a:bodyPr>
          <a:lstStyle/>
          <a:p>
            <a:pPr algn="ctr">
              <a:lnSpc>
                <a:spcPts val="8469"/>
              </a:lnSpc>
            </a:pPr>
            <a:r>
              <a:rPr lang="en-US" sz="6049">
                <a:solidFill>
                  <a:srgbClr val="0C4D4F"/>
                </a:solidFill>
                <a:latin typeface="Mont Bold"/>
                <a:ea typeface="Mont Bold"/>
                <a:cs typeface="Mont Bold"/>
                <a:sym typeface="Mont Bold"/>
              </a:rPr>
              <a:t>Thank you!</a:t>
            </a:r>
          </a:p>
        </p:txBody>
      </p:sp>
      <p:sp>
        <p:nvSpPr>
          <p:cNvPr id="6" name="TextBox 6"/>
          <p:cNvSpPr txBox="1"/>
          <p:nvPr/>
        </p:nvSpPr>
        <p:spPr>
          <a:xfrm>
            <a:off x="11894111" y="7178170"/>
            <a:ext cx="4401026" cy="504826"/>
          </a:xfrm>
          <a:prstGeom prst="rect">
            <a:avLst/>
          </a:prstGeom>
        </p:spPr>
        <p:txBody>
          <a:bodyPr lIns="0" tIns="0" rIns="0" bIns="0" rtlCol="0" anchor="t">
            <a:spAutoFit/>
          </a:bodyPr>
          <a:lstStyle/>
          <a:p>
            <a:pPr algn="ctr">
              <a:lnSpc>
                <a:spcPts val="4199"/>
              </a:lnSpc>
            </a:pPr>
            <a:r>
              <a:rPr lang="en-US" sz="2999">
                <a:solidFill>
                  <a:srgbClr val="19787B"/>
                </a:solidFill>
                <a:latin typeface="Montserrat Classic"/>
                <a:ea typeface="Montserrat Classic"/>
                <a:cs typeface="Montserrat Classic"/>
                <a:sym typeface="Montserrat Classic"/>
              </a:rPr>
              <a:t>Isabel McLain</a:t>
            </a:r>
          </a:p>
        </p:txBody>
      </p:sp>
      <p:sp>
        <p:nvSpPr>
          <p:cNvPr id="7" name="TextBox 7"/>
          <p:cNvSpPr txBox="1"/>
          <p:nvPr/>
        </p:nvSpPr>
        <p:spPr>
          <a:xfrm>
            <a:off x="11036600" y="7835396"/>
            <a:ext cx="6222700" cy="504826"/>
          </a:xfrm>
          <a:prstGeom prst="rect">
            <a:avLst/>
          </a:prstGeom>
        </p:spPr>
        <p:txBody>
          <a:bodyPr lIns="0" tIns="0" rIns="0" bIns="0" rtlCol="0" anchor="t">
            <a:spAutoFit/>
          </a:bodyPr>
          <a:lstStyle/>
          <a:p>
            <a:pPr algn="ctr">
              <a:lnSpc>
                <a:spcPts val="4199"/>
              </a:lnSpc>
            </a:pPr>
            <a:r>
              <a:rPr lang="en-US" sz="2999">
                <a:solidFill>
                  <a:srgbClr val="19787B"/>
                </a:solidFill>
                <a:latin typeface="Montserrat Classic"/>
                <a:ea typeface="Montserrat Classic"/>
                <a:cs typeface="Montserrat Classic"/>
                <a:sym typeface="Montserrat Classic"/>
              </a:rPr>
              <a:t>imclain@vahousingalliance.org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8018983" y="1531824"/>
            <a:ext cx="12651082" cy="7223352"/>
          </a:xfrm>
          <a:custGeom>
            <a:avLst/>
            <a:gdLst/>
            <a:ahLst/>
            <a:cxnLst/>
            <a:rect l="l" t="t" r="r" b="b"/>
            <a:pathLst>
              <a:path w="12651082" h="7223352">
                <a:moveTo>
                  <a:pt x="0" y="7223352"/>
                </a:moveTo>
                <a:lnTo>
                  <a:pt x="12651082" y="7223352"/>
                </a:lnTo>
                <a:lnTo>
                  <a:pt x="12651082" y="0"/>
                </a:lnTo>
                <a:lnTo>
                  <a:pt x="0" y="0"/>
                </a:lnTo>
                <a:lnTo>
                  <a:pt x="0" y="7223352"/>
                </a:lnTo>
                <a:close/>
              </a:path>
            </a:pathLst>
          </a:custGeom>
          <a:blipFill>
            <a:blip r:embed="rId3">
              <a:extLst>
                <a:ext uri="{96DAC541-7B7A-43D3-8B79-37D633B846F1}">
                  <asvg:svgBlip xmlns:asvg="http://schemas.microsoft.com/office/drawing/2016/SVG/main" r:embed="rId4"/>
                </a:ext>
              </a:extLst>
            </a:blip>
            <a:stretch>
              <a:fillRect t="-51576"/>
            </a:stretch>
          </a:blipFill>
        </p:spPr>
        <p:txBody>
          <a:bodyPr/>
          <a:lstStyle/>
          <a:p>
            <a:endParaRPr lang="en-US"/>
          </a:p>
        </p:txBody>
      </p:sp>
      <p:sp>
        <p:nvSpPr>
          <p:cNvPr id="3" name="TextBox 3"/>
          <p:cNvSpPr txBox="1"/>
          <p:nvPr/>
        </p:nvSpPr>
        <p:spPr>
          <a:xfrm>
            <a:off x="2521567" y="723900"/>
            <a:ext cx="14084886" cy="1524000"/>
          </a:xfrm>
          <a:prstGeom prst="rect">
            <a:avLst/>
          </a:prstGeom>
        </p:spPr>
        <p:txBody>
          <a:bodyPr lIns="0" tIns="0" rIns="0" bIns="0" rtlCol="0" anchor="t">
            <a:spAutoFit/>
          </a:bodyPr>
          <a:lstStyle/>
          <a:p>
            <a:pPr marL="0" lvl="0" indent="0" algn="l">
              <a:lnSpc>
                <a:spcPts val="9600"/>
              </a:lnSpc>
              <a:spcBef>
                <a:spcPct val="0"/>
              </a:spcBef>
            </a:pPr>
            <a:r>
              <a:rPr lang="en-US" sz="8000">
                <a:solidFill>
                  <a:srgbClr val="0C4D4F"/>
                </a:solidFill>
                <a:latin typeface="Mont Bold"/>
                <a:ea typeface="Mont Bold"/>
                <a:cs typeface="Mont Bold"/>
                <a:sym typeface="Mont Bold"/>
              </a:rPr>
              <a:t>USPAP Standard 1-4(c)</a:t>
            </a:r>
          </a:p>
        </p:txBody>
      </p:sp>
      <p:sp>
        <p:nvSpPr>
          <p:cNvPr id="4" name="TextBox 4"/>
          <p:cNvSpPr txBox="1"/>
          <p:nvPr/>
        </p:nvSpPr>
        <p:spPr>
          <a:xfrm>
            <a:off x="2521567" y="2713530"/>
            <a:ext cx="14772322" cy="6172200"/>
          </a:xfrm>
          <a:prstGeom prst="rect">
            <a:avLst/>
          </a:prstGeom>
        </p:spPr>
        <p:txBody>
          <a:bodyPr lIns="0" tIns="0" rIns="0" bIns="0" rtlCol="0" anchor="t">
            <a:spAutoFit/>
          </a:bodyPr>
          <a:lstStyle/>
          <a:p>
            <a:pPr algn="l">
              <a:lnSpc>
                <a:spcPts val="3750"/>
              </a:lnSpc>
            </a:pPr>
            <a:r>
              <a:rPr lang="en-US" sz="2500">
                <a:solidFill>
                  <a:srgbClr val="0C4D4F"/>
                </a:solidFill>
                <a:latin typeface="Montserrat Classic"/>
                <a:ea typeface="Montserrat Classic"/>
                <a:cs typeface="Montserrat Classic"/>
                <a:sym typeface="Montserrat Classic"/>
              </a:rPr>
              <a:t>(c) When an income approach is necessary for credible assignment results, an appraiser must:</a:t>
            </a:r>
          </a:p>
          <a:p>
            <a:pPr algn="l">
              <a:lnSpc>
                <a:spcPts val="3750"/>
              </a:lnSpc>
            </a:pPr>
            <a:endParaRPr lang="en-US" sz="2500">
              <a:solidFill>
                <a:srgbClr val="0C4D4F"/>
              </a:solidFill>
              <a:latin typeface="Montserrat Classic"/>
              <a:ea typeface="Montserrat Classic"/>
              <a:cs typeface="Montserrat Classic"/>
              <a:sym typeface="Montserrat Classic"/>
            </a:endParaRPr>
          </a:p>
          <a:p>
            <a:pPr algn="l">
              <a:lnSpc>
                <a:spcPts val="3750"/>
              </a:lnSpc>
            </a:pPr>
            <a:r>
              <a:rPr lang="en-US" sz="2500">
                <a:solidFill>
                  <a:srgbClr val="0C4D4F"/>
                </a:solidFill>
                <a:latin typeface="Montserrat Classic"/>
                <a:ea typeface="Montserrat Classic"/>
                <a:cs typeface="Montserrat Classic"/>
                <a:sym typeface="Montserrat Classic"/>
              </a:rPr>
              <a:t>(i) analyze such comparable rental data as are available and/or the potential earnings capacity of the property to estimate the gross income potential of the property;</a:t>
            </a:r>
          </a:p>
          <a:p>
            <a:pPr algn="l">
              <a:lnSpc>
                <a:spcPts val="3750"/>
              </a:lnSpc>
            </a:pPr>
            <a:r>
              <a:rPr lang="en-US" sz="2500">
                <a:solidFill>
                  <a:srgbClr val="0C4D4F"/>
                </a:solidFill>
                <a:latin typeface="Montserrat Classic"/>
                <a:ea typeface="Montserrat Classic"/>
                <a:cs typeface="Montserrat Classic"/>
                <a:sym typeface="Montserrat Classic"/>
              </a:rPr>
              <a:t>(ii) analyze such comparable operating expense data as are available to estimate the operating expenses of the property;</a:t>
            </a:r>
          </a:p>
          <a:p>
            <a:pPr algn="l">
              <a:lnSpc>
                <a:spcPts val="3750"/>
              </a:lnSpc>
            </a:pPr>
            <a:r>
              <a:rPr lang="en-US" sz="2500">
                <a:solidFill>
                  <a:srgbClr val="0C4D4F"/>
                </a:solidFill>
                <a:latin typeface="Montserrat Classic"/>
                <a:ea typeface="Montserrat Classic"/>
                <a:cs typeface="Montserrat Classic"/>
                <a:sym typeface="Montserrat Classic"/>
              </a:rPr>
              <a:t>(iii) analyze such comparable data as are available to estimate rates of capitalization and/or rates of discount;</a:t>
            </a:r>
          </a:p>
          <a:p>
            <a:pPr algn="l">
              <a:lnSpc>
                <a:spcPts val="3750"/>
              </a:lnSpc>
            </a:pPr>
            <a:r>
              <a:rPr lang="en-US" sz="2500">
                <a:solidFill>
                  <a:srgbClr val="0C4D4F"/>
                </a:solidFill>
                <a:latin typeface="Montserrat Classic"/>
                <a:ea typeface="Montserrat Classic"/>
                <a:cs typeface="Montserrat Classic"/>
                <a:sym typeface="Montserrat Classic"/>
              </a:rPr>
              <a:t>(iv) base projections of future rent and/or income potential and expenses on reasonably clear and appropriate evidence; and</a:t>
            </a:r>
          </a:p>
          <a:p>
            <a:pPr algn="l">
              <a:lnSpc>
                <a:spcPts val="3750"/>
              </a:lnSpc>
            </a:pPr>
            <a:r>
              <a:rPr lang="en-US" sz="2500">
                <a:solidFill>
                  <a:srgbClr val="0C4D4F"/>
                </a:solidFill>
                <a:latin typeface="Montserrat Classic"/>
                <a:ea typeface="Montserrat Classic"/>
                <a:cs typeface="Montserrat Classic"/>
                <a:sym typeface="Montserrat Classic"/>
              </a:rPr>
              <a:t>(v) weigh historical information and trends, current supply and demand factors affecting such trends, and anticipated events such as competition from developments under construction, when developing income and expense statements and cash flow projections.</a:t>
            </a:r>
          </a:p>
        </p:txBody>
      </p:sp>
      <p:sp>
        <p:nvSpPr>
          <p:cNvPr id="5" name="Freeform 5"/>
          <p:cNvSpPr/>
          <p:nvPr/>
        </p:nvSpPr>
        <p:spPr>
          <a:xfrm>
            <a:off x="16473256" y="270912"/>
            <a:ext cx="1563305" cy="1537465"/>
          </a:xfrm>
          <a:custGeom>
            <a:avLst/>
            <a:gdLst/>
            <a:ahLst/>
            <a:cxnLst/>
            <a:rect l="l" t="t" r="r" b="b"/>
            <a:pathLst>
              <a:path w="1563305" h="1537465">
                <a:moveTo>
                  <a:pt x="0" y="0"/>
                </a:moveTo>
                <a:lnTo>
                  <a:pt x="1563305" y="0"/>
                </a:lnTo>
                <a:lnTo>
                  <a:pt x="1563305" y="1537465"/>
                </a:lnTo>
                <a:lnTo>
                  <a:pt x="0" y="1537465"/>
                </a:lnTo>
                <a:lnTo>
                  <a:pt x="0" y="0"/>
                </a:lnTo>
                <a:close/>
              </a:path>
            </a:pathLst>
          </a:custGeom>
          <a:blipFill>
            <a:blip r:embed="rId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Custom</PresentationFormat>
  <Paragraphs>63</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Mont Bold</vt:lpstr>
      <vt:lpstr>Fira Sans</vt:lpstr>
      <vt:lpstr>Arial</vt:lpstr>
      <vt:lpstr>Montserrat Semi-Bold</vt:lpstr>
      <vt:lpstr>Calibri</vt:lpstr>
      <vt:lpstr>Montserrat Classic</vt:lpstr>
      <vt:lpstr>Montserrat Semi-Bold Italics</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9/4/24 Housing Commission HB 1446 Presentation</dc:title>
  <cp:lastModifiedBy>Isabel McLain</cp:lastModifiedBy>
  <cp:revision>2</cp:revision>
  <dcterms:created xsi:type="dcterms:W3CDTF">2006-08-16T00:00:00Z</dcterms:created>
  <dcterms:modified xsi:type="dcterms:W3CDTF">2024-08-28T14:58:58Z</dcterms:modified>
  <dc:identifier>DAGPEB_LcJ0</dc:identifier>
</cp:coreProperties>
</file>